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" name="Shape 8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slide" Target="../slides/slide14.xml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11123"/>
            <a:ext cx="7772400" cy="1546475"/>
          </a:xfrm>
          <a:prstGeom prst="rect">
            <a:avLst/>
          </a:prstGeom>
        </p:spPr>
        <p:txBody>
          <a:bodyPr/>
          <a:lstStyle>
            <a:lvl1pPr indent="304800" algn="ctr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85800" y="3786737"/>
            <a:ext cx="7772400" cy="1046318"/>
          </a:xfrm>
          <a:prstGeom prst="rect">
            <a:avLst/>
          </a:prstGeom>
        </p:spPr>
        <p:txBody>
          <a:bodyPr/>
          <a:lstStyle>
            <a:lvl1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Col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457200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16"/>
          <p:cNvSpPr txBox="1"/>
          <p:nvPr>
            <p:ph type="body" sz="half" idx="13"/>
          </p:nvPr>
        </p:nvSpPr>
        <p:spPr>
          <a:xfrm>
            <a:off x="4692272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/>
          <p:nvPr>
            <p:ph type="body" sz="quarter" idx="1"/>
          </p:nvPr>
        </p:nvSpPr>
        <p:spPr>
          <a:xfrm>
            <a:off x="457200" y="5875077"/>
            <a:ext cx="8229600" cy="692694"/>
          </a:xfrm>
          <a:prstGeom prst="rect">
            <a:avLst/>
          </a:prstGeom>
        </p:spPr>
        <p:txBody>
          <a:bodyPr/>
          <a:lstStyle>
            <a:lvl1pPr marL="285750" indent="-285750" algn="ctr">
              <a:spcBef>
                <a:spcPts val="300"/>
              </a:spcBef>
              <a:defRPr sz="1800"/>
            </a:lvl1pPr>
            <a:lvl2pPr marL="285750" indent="-285750" algn="ctr">
              <a:spcBef>
                <a:spcPts val="300"/>
              </a:spcBef>
              <a:defRPr sz="1800"/>
            </a:lvl2pPr>
            <a:lvl3pPr marL="285750" algn="ctr">
              <a:spcBef>
                <a:spcPts val="300"/>
              </a:spcBef>
              <a:defRPr sz="1800"/>
            </a:lvl3pPr>
            <a:lvl4pPr marL="285750" indent="-285750" algn="ctr">
              <a:spcBef>
                <a:spcPts val="300"/>
              </a:spcBef>
              <a:defRPr sz="1800"/>
            </a:lvl4pPr>
            <a:lvl5pPr marL="285750" indent="-285750" algn="ctr">
              <a:spcBef>
                <a:spcPts val="3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logo" descr="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8400" y="9525"/>
            <a:ext cx="317500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Home Button" descr="Home Button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8662" y="6618287"/>
            <a:ext cx="809626" cy="268288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indent="0" algn="ctr">
              <a:defRPr b="0"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spcBef>
                <a:spcPts val="700"/>
              </a:spcBef>
              <a:buClrTx/>
              <a:buSzPct val="100000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SzPct val="100000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 xmlns:p14="http://schemas.microsoft.com/office/powerpoint/2010/main" spd="med" advClick="1"/>
  <p:txStyles>
    <p:titleStyle>
      <a:lvl1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14387" marR="0" indent="-35718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001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52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098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670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242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814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38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hyperlink" Target="https://www.youtube.com/watch?v=ZI63g64kDgY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" descr="Picture 1"/>
          <p:cNvPicPr>
            <a:picLocks noChangeAspect="1"/>
          </p:cNvPicPr>
          <p:nvPr/>
        </p:nvPicPr>
        <p:blipFill>
          <a:blip r:embed="rId2">
            <a:alphaModFix amt="13502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23"/>
          <p:cNvSpPr txBox="1"/>
          <p:nvPr>
            <p:ph type="ctrTitle"/>
          </p:nvPr>
        </p:nvSpPr>
        <p:spPr>
          <a:xfrm>
            <a:off x="685800" y="328759"/>
            <a:ext cx="7772400" cy="943076"/>
          </a:xfrm>
          <a:prstGeom prst="rect">
            <a:avLst/>
          </a:prstGeom>
        </p:spPr>
        <p:txBody>
          <a:bodyPr anchor="t"/>
          <a:lstStyle/>
          <a:p>
            <a:pPr/>
            <a:r>
              <a:t>Welcome to class!</a:t>
            </a:r>
          </a:p>
        </p:txBody>
      </p:sp>
      <p:sp>
        <p:nvSpPr>
          <p:cNvPr id="84" name="Shape 24"/>
          <p:cNvSpPr txBox="1"/>
          <p:nvPr>
            <p:ph type="subTitle" sz="quarter" idx="1"/>
          </p:nvPr>
        </p:nvSpPr>
        <p:spPr>
          <a:xfrm>
            <a:off x="1028699" y="1657596"/>
            <a:ext cx="7086601" cy="1769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When you are not in class, who are the top three people you spend the most time with?</a:t>
            </a:r>
          </a:p>
        </p:txBody>
      </p:sp>
      <p:sp>
        <p:nvSpPr>
          <p:cNvPr id="85" name="Shape 24"/>
          <p:cNvSpPr txBox="1"/>
          <p:nvPr/>
        </p:nvSpPr>
        <p:spPr>
          <a:xfrm>
            <a:off x="1028700" y="3812994"/>
            <a:ext cx="7086601" cy="753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indent="190500" algn="ctr">
              <a:defRPr sz="3000"/>
            </a:lvl1pPr>
          </a:lstStyle>
          <a:p>
            <a:pPr/>
            <a:r>
              <a:t>Type your answer in the chat window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59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reen Shot 2020-03-17 at 11.16.41 PM.png" descr="Screen Shot 2020-03-17 at 11.16.41 PM.png"/>
          <p:cNvPicPr>
            <a:picLocks noChangeAspect="1"/>
          </p:cNvPicPr>
          <p:nvPr/>
        </p:nvPicPr>
        <p:blipFill>
          <a:blip r:embed="rId2">
            <a:alphaModFix amt="47179"/>
            <a:extLst/>
          </a:blip>
          <a:srcRect l="27777" t="0" r="0" b="0"/>
          <a:stretch>
            <a:fillRect/>
          </a:stretch>
        </p:blipFill>
        <p:spPr>
          <a:xfrm>
            <a:off x="-11158" y="-1"/>
            <a:ext cx="916631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ext"/>
          <p:cNvSpPr txBox="1"/>
          <p:nvPr/>
        </p:nvSpPr>
        <p:spPr>
          <a:xfrm>
            <a:off x="1636278" y="4536019"/>
            <a:ext cx="202938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 u="sng"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112" name="Video Clip"/>
          <p:cNvSpPr txBox="1"/>
          <p:nvPr>
            <p:ph type="title" idx="4294967295"/>
          </p:nvPr>
        </p:nvSpPr>
        <p:spPr>
          <a:xfrm>
            <a:off x="2693639" y="170616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Video Clip</a:t>
            </a:r>
          </a:p>
        </p:txBody>
      </p:sp>
      <p:sp>
        <p:nvSpPr>
          <p:cNvPr id="113" name="https://www.youtube.com/watch?v=ZI63g64kDgY"/>
          <p:cNvSpPr txBox="1"/>
          <p:nvPr/>
        </p:nvSpPr>
        <p:spPr>
          <a:xfrm>
            <a:off x="382086" y="3707641"/>
            <a:ext cx="8379828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 u="sng"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https://www.youtube.com/watch?v=ZI63g64kDgY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aper notebook2.pdf" descr="paper notebook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214" y="162054"/>
            <a:ext cx="62670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89"/>
          <p:cNvSpPr txBox="1"/>
          <p:nvPr/>
        </p:nvSpPr>
        <p:spPr>
          <a:xfrm>
            <a:off x="1512754" y="327756"/>
            <a:ext cx="6118492" cy="78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indent="226313" algn="ctr" defTabSz="905255">
              <a:defRPr b="1" sz="4356"/>
            </a:lvl1pPr>
          </a:lstStyle>
          <a:p>
            <a:pPr/>
            <a:r>
              <a:t>Journal Activity</a:t>
            </a:r>
          </a:p>
        </p:txBody>
      </p:sp>
      <p:sp>
        <p:nvSpPr>
          <p:cNvPr id="117" name="Think of someone you really like. List 5 qualities that person has that make you like them."/>
          <p:cNvSpPr txBox="1"/>
          <p:nvPr/>
        </p:nvSpPr>
        <p:spPr>
          <a:xfrm>
            <a:off x="2482767" y="1496210"/>
            <a:ext cx="4598831" cy="99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pPr/>
            <a:r>
              <a:t>Think of someone you really like. List 5 qualities that person has that make you like them.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Identify a list of people you want to connect with to help you accomplish your goals.…"/>
          <p:cNvSpPr txBox="1"/>
          <p:nvPr/>
        </p:nvSpPr>
        <p:spPr>
          <a:xfrm>
            <a:off x="1006539" y="2589441"/>
            <a:ext cx="8229601" cy="2290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/>
            </a:pPr>
            <a:r>
              <a:t>Identify a list of people you want to connect with to help you accomplish your goals.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Take time to make contact with these people and tell them about your goal.</a:t>
            </a:r>
          </a:p>
        </p:txBody>
      </p:sp>
      <p:sp>
        <p:nvSpPr>
          <p:cNvPr id="120" name="Shape 95"/>
          <p:cNvSpPr txBox="1"/>
          <p:nvPr>
            <p:ph type="title"/>
          </p:nvPr>
        </p:nvSpPr>
        <p:spPr>
          <a:xfrm>
            <a:off x="457200" y="256635"/>
            <a:ext cx="8229600" cy="8923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Game Plan Activity</a:t>
            </a:r>
          </a:p>
        </p:txBody>
      </p:sp>
      <p:pic>
        <p:nvPicPr>
          <p:cNvPr id="121" name="gameplan.png" descr="gamepl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563149">
            <a:off x="643576" y="200974"/>
            <a:ext cx="1329796" cy="1989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encil4.jpg" descr="pencil4.jpg"/>
          <p:cNvPicPr>
            <a:picLocks noChangeAspect="1"/>
          </p:cNvPicPr>
          <p:nvPr/>
        </p:nvPicPr>
        <p:blipFill>
          <a:blip r:embed="rId2">
            <a:extLst/>
          </a:blip>
          <a:srcRect l="11618" t="0" r="0" b="0"/>
          <a:stretch>
            <a:fillRect/>
          </a:stretch>
        </p:blipFill>
        <p:spPr>
          <a:xfrm>
            <a:off x="4234" y="-30748"/>
            <a:ext cx="9135532" cy="6919497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3"/>
          <p:cNvSpPr txBox="1"/>
          <p:nvPr/>
        </p:nvSpPr>
        <p:spPr>
          <a:xfrm>
            <a:off x="1634417" y="1195593"/>
            <a:ext cx="5875166" cy="99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pPr/>
            <a:r>
              <a:t>Make a drawing or collage or get a photo that represents the people who have made a difference in your life.</a:t>
            </a:r>
          </a:p>
        </p:txBody>
      </p:sp>
      <p:sp>
        <p:nvSpPr>
          <p:cNvPr id="125" name="TextBox 1"/>
          <p:cNvSpPr txBox="1"/>
          <p:nvPr/>
        </p:nvSpPr>
        <p:spPr>
          <a:xfrm>
            <a:off x="3325677" y="243115"/>
            <a:ext cx="249264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Art 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37shutterstock_Connections.pdf" descr="37shutterstock_Connection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Attention Activity: “Connections Quiz”"/>
          <p:cNvSpPr txBox="1"/>
          <p:nvPr>
            <p:ph type="title" idx="4294967295"/>
          </p:nvPr>
        </p:nvSpPr>
        <p:spPr>
          <a:xfrm>
            <a:off x="76200" y="381000"/>
            <a:ext cx="9067800" cy="190500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indent="0" algn="ctr">
              <a:defRPr sz="4800"/>
            </a:pPr>
            <a:r>
              <a:t>Attention Activity: </a:t>
            </a:r>
            <a:r>
              <a:t>“</a:t>
            </a:r>
            <a:r>
              <a:t>Connections Quiz”</a:t>
            </a:r>
          </a:p>
        </p:txBody>
      </p:sp>
      <p:sp>
        <p:nvSpPr>
          <p:cNvPr id="89" name="Name the three wealthiest people in the world…"/>
          <p:cNvSpPr txBox="1"/>
          <p:nvPr>
            <p:ph type="body" sz="half" idx="4294967295"/>
          </p:nvPr>
        </p:nvSpPr>
        <p:spPr>
          <a:xfrm>
            <a:off x="812112" y="2654200"/>
            <a:ext cx="7790280" cy="3218478"/>
          </a:xfrm>
          <a:prstGeom prst="rect">
            <a:avLst/>
          </a:prstGeom>
        </p:spPr>
        <p:txBody>
          <a:bodyPr/>
          <a:lstStyle/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Name the three wealthiest people in the world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Name the last three Heisman Trophy winners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Name the last three winners of the Miss America contest.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Name three people that have won the Nobel Prize.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Name the last three Academy Award winners for best actor.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Name the last five world series winners.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onnections Activity continued…"/>
          <p:cNvSpPr txBox="1"/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5719" tIns="45719" rIns="45719" bIns="45719" anchor="ctr"/>
          <a:lstStyle>
            <a:lvl1pPr indent="0" algn="ctr" defTabSz="713231">
              <a:defRPr sz="3743"/>
            </a:lvl1pPr>
          </a:lstStyle>
          <a:p>
            <a:pPr/>
            <a:r>
              <a:t>Connections Activity continued…</a:t>
            </a:r>
          </a:p>
        </p:txBody>
      </p:sp>
      <p:sp>
        <p:nvSpPr>
          <p:cNvPr id="92" name="List three teachers, counselors, or school staff who have helped you in school.…"/>
          <p:cNvSpPr txBox="1"/>
          <p:nvPr>
            <p:ph type="body" idx="4294967295"/>
          </p:nvPr>
        </p:nvSpPr>
        <p:spPr>
          <a:xfrm>
            <a:off x="555053" y="2085523"/>
            <a:ext cx="8195021" cy="3218477"/>
          </a:xfrm>
          <a:prstGeom prst="rect">
            <a:avLst/>
          </a:prstGeom>
        </p:spPr>
        <p:txBody>
          <a:bodyPr/>
          <a:lstStyle/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List three teachers, counselors, or school staff who have helped you in school.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Name three true friends that you can count on.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Name three people who have taught you something worthwhile.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Name three people who have made you feel appreciated and special.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Who are three people you enjoy spending time with?</a:t>
            </a:r>
          </a:p>
          <a:p>
            <a:pPr marL="187157" indent="-187157">
              <a:spcBef>
                <a:spcPts val="0"/>
              </a:spcBef>
              <a:buClrTx/>
              <a:buSzPct val="100000"/>
              <a:buFontTx/>
              <a:buAutoNum type="arabicPeriod" startAt="1"/>
              <a:defRPr sz="2100"/>
            </a:pPr>
            <a:r>
              <a:t> List three people who really care about you.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utterstock_learn day 3.jpg" descr="shutterstock_learn day 3.jpg"/>
          <p:cNvPicPr>
            <a:picLocks noChangeAspect="1"/>
          </p:cNvPicPr>
          <p:nvPr/>
        </p:nvPicPr>
        <p:blipFill>
          <a:blip r:embed="rId2">
            <a:alphaModFix amt="47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Processing the Experience"/>
          <p:cNvSpPr txBox="1"/>
          <p:nvPr>
            <p:ph type="title" idx="4294967295"/>
          </p:nvPr>
        </p:nvSpPr>
        <p:spPr>
          <a:xfrm>
            <a:off x="685800" y="609599"/>
            <a:ext cx="8001000" cy="1143002"/>
          </a:xfrm>
          <a:prstGeom prst="rect">
            <a:avLst/>
          </a:prstGeom>
        </p:spPr>
        <p:txBody>
          <a:bodyPr lIns="45719" tIns="45719" rIns="45719" bIns="45719" anchor="ctr"/>
          <a:lstStyle>
            <a:lvl1pPr indent="0" algn="ctr">
              <a:defRPr sz="4800"/>
            </a:lvl1pPr>
          </a:lstStyle>
          <a:p>
            <a:pPr/>
            <a:r>
              <a:t>Processing the Experience</a:t>
            </a:r>
          </a:p>
        </p:txBody>
      </p:sp>
      <p:sp>
        <p:nvSpPr>
          <p:cNvPr id="96" name="Was it easier to answer the first set of questions or the last set of questions? Why?…"/>
          <p:cNvSpPr txBox="1"/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lIns="45719" tIns="45719" rIns="45719" bIns="45719"/>
          <a:lstStyle/>
          <a:p>
            <a:pPr>
              <a:spcBef>
                <a:spcPts val="400"/>
              </a:spcBef>
              <a:buClrTx/>
              <a:buSzPct val="100000"/>
              <a:buFontTx/>
              <a:defRPr sz="2000"/>
            </a:pPr>
            <a:r>
              <a:t>Was it easier to answer the first set of questions or the last set of questions? Why?</a:t>
            </a:r>
          </a:p>
          <a:p>
            <a:pPr>
              <a:spcBef>
                <a:spcPts val="400"/>
              </a:spcBef>
              <a:buClrTx/>
              <a:buSzPct val="100000"/>
              <a:buFontTx/>
              <a:defRPr sz="2000"/>
            </a:pPr>
            <a:r>
              <a:t>Who has a more lasting impact on our lives: the people who would be in the first set of questions or the last set of questions? Why?</a:t>
            </a:r>
          </a:p>
          <a:p>
            <a:pPr>
              <a:spcBef>
                <a:spcPts val="400"/>
              </a:spcBef>
              <a:buClrTx/>
              <a:buSzPct val="100000"/>
              <a:buFontTx/>
              <a:defRPr sz="2000"/>
            </a:pPr>
            <a:r>
              <a:t>Which of the people from the second set of questions has had the biggest impact on your life? Why?</a:t>
            </a:r>
          </a:p>
          <a:p>
            <a:pPr>
              <a:spcBef>
                <a:spcPts val="400"/>
              </a:spcBef>
              <a:buClrTx/>
              <a:buSzPct val="100000"/>
              <a:buFontTx/>
              <a:defRPr sz="2000"/>
            </a:pPr>
            <a:r>
              <a:t>How can we find more people like those people to help us in life?</a:t>
            </a:r>
          </a:p>
          <a:p>
            <a:pPr>
              <a:spcBef>
                <a:spcPts val="400"/>
              </a:spcBef>
              <a:buClrTx/>
              <a:buSzPct val="100000"/>
              <a:buFontTx/>
              <a:defRPr sz="2000"/>
            </a:pPr>
            <a:r>
              <a:t>How can we be this type of person for others?</a:t>
            </a:r>
          </a:p>
          <a:p>
            <a:pPr>
              <a:spcBef>
                <a:spcPts val="400"/>
              </a:spcBef>
              <a:buClrTx/>
              <a:buSzPct val="100000"/>
              <a:buFontTx/>
              <a:defRPr sz="2000"/>
            </a:pPr>
            <a:r>
              <a:t>How can plugging in help us achieve our goals?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34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39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44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49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54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