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7E6"/>
          </a:solidFill>
        </a:fill>
      </a:tcStyle>
    </a:wholeTbl>
    <a:band2H>
      <a:tcTxStyle b="def" i="def"/>
      <a:tcStyle>
        <a:tcBdr/>
        <a:fill>
          <a:solidFill>
            <a:srgbClr val="E7EC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E2CD"/>
          </a:solidFill>
        </a:fill>
      </a:tcStyle>
    </a:wholeTbl>
    <a:band2H>
      <a:tcTxStyle b="def" i="def"/>
      <a:tcStyle>
        <a:tcBdr/>
        <a:fill>
          <a:solidFill>
            <a:srgbClr val="ED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CCCC"/>
          </a:solidFill>
        </a:fill>
      </a:tcStyle>
    </a:wholeTbl>
    <a:band2H>
      <a:tcTxStyle b="def" i="def"/>
      <a:tcStyle>
        <a:tcBdr/>
        <a:fill>
          <a:solidFill>
            <a:srgbClr val="EEE7E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71" name="Shape 7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Arial"/>
      </a:defRPr>
    </a:lvl1pPr>
    <a:lvl2pPr indent="228600" defTabSz="457200" latinLnBrk="0">
      <a:defRPr sz="1200">
        <a:latin typeface="+mj-lt"/>
        <a:ea typeface="+mj-ea"/>
        <a:cs typeface="+mj-cs"/>
        <a:sym typeface="Arial"/>
      </a:defRPr>
    </a:lvl2pPr>
    <a:lvl3pPr indent="457200" defTabSz="457200" latinLnBrk="0">
      <a:defRPr sz="1200">
        <a:latin typeface="+mj-lt"/>
        <a:ea typeface="+mj-ea"/>
        <a:cs typeface="+mj-cs"/>
        <a:sym typeface="Arial"/>
      </a:defRPr>
    </a:lvl3pPr>
    <a:lvl4pPr indent="685800" defTabSz="457200" latinLnBrk="0">
      <a:defRPr sz="1200">
        <a:latin typeface="+mj-lt"/>
        <a:ea typeface="+mj-ea"/>
        <a:cs typeface="+mj-cs"/>
        <a:sym typeface="Arial"/>
      </a:defRPr>
    </a:lvl4pPr>
    <a:lvl5pPr indent="914400" defTabSz="457200" latinLnBrk="0">
      <a:defRPr sz="1200">
        <a:latin typeface="+mj-lt"/>
        <a:ea typeface="+mj-ea"/>
        <a:cs typeface="+mj-cs"/>
        <a:sym typeface="Arial"/>
      </a:defRPr>
    </a:lvl5pPr>
    <a:lvl6pPr indent="1143000" defTabSz="457200" latinLnBrk="0">
      <a:defRPr sz="1200">
        <a:latin typeface="+mj-lt"/>
        <a:ea typeface="+mj-ea"/>
        <a:cs typeface="+mj-cs"/>
        <a:sym typeface="Arial"/>
      </a:defRPr>
    </a:lvl6pPr>
    <a:lvl7pPr indent="1371600" defTabSz="457200" latinLnBrk="0">
      <a:defRPr sz="1200">
        <a:latin typeface="+mj-lt"/>
        <a:ea typeface="+mj-ea"/>
        <a:cs typeface="+mj-cs"/>
        <a:sym typeface="Arial"/>
      </a:defRPr>
    </a:lvl7pPr>
    <a:lvl8pPr indent="1600200" defTabSz="457200" latinLnBrk="0">
      <a:defRPr sz="1200">
        <a:latin typeface="+mj-lt"/>
        <a:ea typeface="+mj-ea"/>
        <a:cs typeface="+mj-cs"/>
        <a:sym typeface="Arial"/>
      </a:defRPr>
    </a:lvl8pPr>
    <a:lvl9pPr indent="1828800" defTabSz="457200" latinLnBrk="0">
      <a:defRPr sz="12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685800" y="2111123"/>
            <a:ext cx="7772400" cy="1546475"/>
          </a:xfrm>
          <a:prstGeom prst="rect">
            <a:avLst/>
          </a:prstGeom>
        </p:spPr>
        <p:txBody>
          <a:bodyPr/>
          <a:lstStyle>
            <a:lvl1pPr indent="304800" algn="ctr">
              <a:defRPr sz="4800"/>
            </a:lvl1pPr>
          </a:lstStyle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685800" y="3786737"/>
            <a:ext cx="7772400" cy="1046318"/>
          </a:xfrm>
          <a:prstGeom prst="rect">
            <a:avLst/>
          </a:prstGeom>
        </p:spPr>
        <p:txBody>
          <a:bodyPr/>
          <a:lstStyle>
            <a:lvl1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1pPr>
            <a:lvl2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2pPr>
            <a:lvl3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3pPr>
            <a:lvl4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4pPr>
            <a:lvl5pPr marL="0" indent="190500" algn="ctr">
              <a:spcBef>
                <a:spcPts val="0"/>
              </a:spcBef>
              <a:buClrTx/>
              <a:buSzTx/>
              <a:buFontTx/>
              <a:buNone/>
              <a:defRPr>
                <a:solidFill>
                  <a:srgbClr val="666666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ColT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457200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16"/>
          <p:cNvSpPr txBox="1"/>
          <p:nvPr>
            <p:ph type="body" sz="half" idx="13"/>
          </p:nvPr>
        </p:nvSpPr>
        <p:spPr>
          <a:xfrm>
            <a:off x="4692272" y="1600200"/>
            <a:ext cx="3994526" cy="4967574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5875077"/>
            <a:ext cx="8229600" cy="692694"/>
          </a:xfrm>
          <a:prstGeom prst="rect">
            <a:avLst/>
          </a:prstGeom>
        </p:spPr>
        <p:txBody>
          <a:bodyPr/>
          <a:lstStyle>
            <a:lvl1pPr marL="285750" indent="-285750" algn="ctr">
              <a:spcBef>
                <a:spcPts val="300"/>
              </a:spcBef>
              <a:defRPr sz="1800"/>
            </a:lvl1pPr>
            <a:lvl2pPr marL="285750" indent="-285750" algn="ctr">
              <a:spcBef>
                <a:spcPts val="300"/>
              </a:spcBef>
              <a:defRPr sz="1800"/>
            </a:lvl2pPr>
            <a:lvl3pPr marL="285750" algn="ctr">
              <a:spcBef>
                <a:spcPts val="300"/>
              </a:spcBef>
              <a:defRPr sz="1800"/>
            </a:lvl3pPr>
            <a:lvl4pPr marL="285750" indent="-285750" algn="ctr">
              <a:spcBef>
                <a:spcPts val="300"/>
              </a:spcBef>
              <a:defRPr sz="1800"/>
            </a:lvl4pPr>
            <a:lvl5pPr marL="285750" indent="-285750" algn="ctr">
              <a:spcBef>
                <a:spcPts val="300"/>
              </a:spcBef>
              <a:defRPr sz="1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 lIns="45719" tIns="45719" rIns="45719" bIns="45719" anchor="ctr"/>
          <a:lstStyle>
            <a:lvl1pPr indent="0" algn="ctr">
              <a:defRPr b="0" sz="4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3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spcBef>
                <a:spcPts val="700"/>
              </a:spcBef>
              <a:buClrTx/>
              <a:buSzPct val="100000"/>
              <a:defRPr sz="3200">
                <a:latin typeface="Calibri"/>
                <a:ea typeface="Calibri"/>
                <a:cs typeface="Calibri"/>
                <a:sym typeface="Calibri"/>
              </a:defRPr>
            </a:lvl1pPr>
            <a:lvl2pPr marL="783771" indent="-326571">
              <a:spcBef>
                <a:spcPts val="700"/>
              </a:spcBef>
              <a:buClrTx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2pPr>
            <a:lvl3pPr marL="1219200" indent="-304800">
              <a:spcBef>
                <a:spcPts val="700"/>
              </a:spcBef>
              <a:buClrTx/>
              <a:buChar char="•"/>
              <a:defRPr sz="3200">
                <a:latin typeface="Calibri"/>
                <a:ea typeface="Calibri"/>
                <a:cs typeface="Calibri"/>
                <a:sym typeface="Calibri"/>
              </a:defRPr>
            </a:lvl3pPr>
            <a:lvl4pPr marL="1737360" indent="-365760">
              <a:spcBef>
                <a:spcPts val="700"/>
              </a:spcBef>
              <a:buClrTx/>
              <a:buSzPct val="100000"/>
              <a:buChar char="–"/>
              <a:defRPr sz="3200">
                <a:latin typeface="Calibri"/>
                <a:ea typeface="Calibri"/>
                <a:cs typeface="Calibri"/>
                <a:sym typeface="Calibri"/>
              </a:defRPr>
            </a:lvl4pPr>
            <a:lvl5pPr marL="2194560" indent="-365760">
              <a:spcBef>
                <a:spcPts val="700"/>
              </a:spcBef>
              <a:buClrTx/>
              <a:buChar char="»"/>
              <a:defRPr sz="32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57200" y="274636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457200" y="1600200"/>
            <a:ext cx="8229600" cy="4967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transition xmlns:p14="http://schemas.microsoft.com/office/powerpoint/2010/main" spd="med" advClick="1"/>
  <p:txStyles>
    <p:titleStyle>
      <a:lvl1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6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814387" marR="0" indent="-357187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1200150" marR="0" indent="-28575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1752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22098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26670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31242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66666"/>
        <a:buFont typeface="Arial"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35814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o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4038600" marR="0" indent="-381000" algn="l" defTabSz="914400" rtl="0" latinLnBrk="0">
        <a:lnSpc>
          <a:spcPct val="100000"/>
        </a:lnSpc>
        <a:spcBef>
          <a:spcPts val="600"/>
        </a:spcBef>
        <a:spcAft>
          <a:spcPts val="0"/>
        </a:spcAft>
        <a:buClr>
          <a:srgbClr val="000000"/>
        </a:buClr>
        <a:buSzPct val="100000"/>
        <a:buFont typeface="Arial"/>
        <a:buChar char="▪"/>
        <a:tabLst/>
        <a:defRPr b="0" baseline="0" cap="none" i="0" spc="0" strike="noStrike" sz="30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Picture 1" descr="Picture 1"/>
          <p:cNvPicPr>
            <a:picLocks noChangeAspect="1"/>
          </p:cNvPicPr>
          <p:nvPr/>
        </p:nvPicPr>
        <p:blipFill>
          <a:blip r:embed="rId2">
            <a:alphaModFix amt="23273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Welcome To Class!"/>
          <p:cNvSpPr txBox="1"/>
          <p:nvPr/>
        </p:nvSpPr>
        <p:spPr>
          <a:xfrm>
            <a:off x="2790826" y="560791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/>
            </a:lvl1pPr>
          </a:lstStyle>
          <a:p>
            <a:pPr/>
            <a:r>
              <a:t>Welcome To Class!</a:t>
            </a:r>
          </a:p>
        </p:txBody>
      </p:sp>
      <p:sp>
        <p:nvSpPr>
          <p:cNvPr id="75" name="What is your favorite rollercoaster or amusement park ride that you have been on and why?"/>
          <p:cNvSpPr txBox="1"/>
          <p:nvPr/>
        </p:nvSpPr>
        <p:spPr>
          <a:xfrm>
            <a:off x="2085149" y="2769771"/>
            <a:ext cx="4973701" cy="92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is your favorite rollercoaster or amusement park ride that you have been on and why?</a:t>
            </a:r>
          </a:p>
        </p:txBody>
      </p:sp>
      <p:sp>
        <p:nvSpPr>
          <p:cNvPr id="76" name="Question of the day:"/>
          <p:cNvSpPr txBox="1"/>
          <p:nvPr/>
        </p:nvSpPr>
        <p:spPr>
          <a:xfrm>
            <a:off x="1638300" y="1735249"/>
            <a:ext cx="259819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Question of the day:</a:t>
            </a:r>
          </a:p>
        </p:txBody>
      </p:sp>
      <p:sp>
        <p:nvSpPr>
          <p:cNvPr id="77" name="Type your response in the chat window!"/>
          <p:cNvSpPr txBox="1"/>
          <p:nvPr/>
        </p:nvSpPr>
        <p:spPr>
          <a:xfrm>
            <a:off x="2158074" y="5183707"/>
            <a:ext cx="4827852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18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Type your response in the chat window!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75" grpId="1"/>
      <p:bldP build="p" bldLvl="5" animBg="1" rev="0" advAuto="0" spid="76" grpId="2"/>
      <p:bldP build="p" bldLvl="5" animBg="1" rev="0" advAuto="0" spid="77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creen Shot 2020-03-23 at 5.17.02 PM.png" descr="Screen Shot 2020-03-23 at 5.17.02 PM.png"/>
          <p:cNvPicPr>
            <a:picLocks noChangeAspect="1"/>
          </p:cNvPicPr>
          <p:nvPr/>
        </p:nvPicPr>
        <p:blipFill>
          <a:blip r:embed="rId2">
            <a:alphaModFix amt="37774"/>
            <a:extLst/>
          </a:blip>
          <a:srcRect l="10630" t="0" r="15649" b="0"/>
          <a:stretch>
            <a:fillRect/>
          </a:stretch>
        </p:blipFill>
        <p:spPr>
          <a:xfrm>
            <a:off x="-8730" y="-12396"/>
            <a:ext cx="9161461" cy="6882792"/>
          </a:xfrm>
          <a:prstGeom prst="rect">
            <a:avLst/>
          </a:prstGeom>
          <a:ln w="12700">
            <a:miter lim="400000"/>
          </a:ln>
        </p:spPr>
      </p:pic>
      <p:sp>
        <p:nvSpPr>
          <p:cNvPr id="107" name="TextBox 3"/>
          <p:cNvSpPr txBox="1"/>
          <p:nvPr/>
        </p:nvSpPr>
        <p:spPr>
          <a:xfrm>
            <a:off x="1436722" y="2533336"/>
            <a:ext cx="6125449" cy="3130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100"/>
            </a:pPr>
            <a:r>
              <a:t>What are you putting your time and effort into?</a:t>
            </a:r>
            <a:br/>
          </a:p>
          <a:p>
            <a:pPr>
              <a:defRPr sz="2100"/>
            </a:pPr>
            <a:r>
              <a:t>What is the payoff when we put effort into something?</a:t>
            </a:r>
            <a:br/>
          </a:p>
          <a:p>
            <a:pPr>
              <a:defRPr sz="2100"/>
            </a:pPr>
            <a:r>
              <a:t>How can we increase the effort we put into the things that are important?</a:t>
            </a:r>
            <a:br/>
          </a:p>
          <a:p>
            <a:pPr>
              <a:defRPr sz="2100"/>
            </a:pPr>
          </a:p>
        </p:txBody>
      </p:sp>
      <p:sp>
        <p:nvSpPr>
          <p:cNvPr id="108" name="TextBox 1"/>
          <p:cNvSpPr txBox="1"/>
          <p:nvPr/>
        </p:nvSpPr>
        <p:spPr>
          <a:xfrm>
            <a:off x="3325677" y="243115"/>
            <a:ext cx="234753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Video Clip.</a:t>
            </a:r>
          </a:p>
        </p:txBody>
      </p:sp>
      <p:sp>
        <p:nvSpPr>
          <p:cNvPr id="109" name="Questions:"/>
          <p:cNvSpPr txBox="1"/>
          <p:nvPr/>
        </p:nvSpPr>
        <p:spPr>
          <a:xfrm>
            <a:off x="1441226" y="1935012"/>
            <a:ext cx="1563351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300"/>
              </a:spcBef>
              <a:defRPr b="1" sz="2200"/>
            </a:lvl1pPr>
          </a:lstStyle>
          <a:p>
            <a:pPr/>
            <a:r>
              <a:t>Questions: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pencil3.jpg" descr="pencil3.jpg"/>
          <p:cNvPicPr>
            <a:picLocks noChangeAspect="1"/>
          </p:cNvPicPr>
          <p:nvPr/>
        </p:nvPicPr>
        <p:blipFill>
          <a:blip r:embed="rId2">
            <a:extLst/>
          </a:blip>
          <a:srcRect l="4253" t="0" r="9208" b="0"/>
          <a:stretch>
            <a:fillRect/>
          </a:stretch>
        </p:blipFill>
        <p:spPr>
          <a:xfrm>
            <a:off x="-32676" y="-33105"/>
            <a:ext cx="9209352" cy="6924210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Shape 95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Journal Activity</a:t>
            </a:r>
          </a:p>
        </p:txBody>
      </p:sp>
      <p:sp>
        <p:nvSpPr>
          <p:cNvPr id="113" name="Identify something you have accomplished:…"/>
          <p:cNvSpPr txBox="1"/>
          <p:nvPr/>
        </p:nvSpPr>
        <p:spPr>
          <a:xfrm>
            <a:off x="514605" y="2658465"/>
            <a:ext cx="8477882" cy="40176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600"/>
            </a:pPr>
            <a:r>
              <a:t>Identify something you have accomplished: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How did you feel when you accomplished it?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How can that feeling help you accomplish more?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Did you ever feel like giving up...?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How did you push through those feelings of wanting to give up?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What is something you want to accomplish in the future? </a:t>
            </a:r>
          </a:p>
          <a:p>
            <a:pPr marL="260684" indent="-260684">
              <a:buSzPct val="100000"/>
              <a:buChar char="•"/>
              <a:defRPr sz="2600"/>
            </a:pPr>
            <a:r>
              <a:t>How will Desire, Time, &amp; Effort help you accomplish it?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pencil4.jpg" descr="pencil4.jpg"/>
          <p:cNvPicPr>
            <a:picLocks noChangeAspect="1"/>
          </p:cNvPicPr>
          <p:nvPr/>
        </p:nvPicPr>
        <p:blipFill>
          <a:blip r:embed="rId2">
            <a:extLst/>
          </a:blip>
          <a:srcRect l="0" t="0" r="10496" b="0"/>
          <a:stretch>
            <a:fillRect/>
          </a:stretch>
        </p:blipFill>
        <p:spPr>
          <a:xfrm>
            <a:off x="-41065" y="-30748"/>
            <a:ext cx="9251530" cy="6919497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Box 3"/>
          <p:cNvSpPr txBox="1"/>
          <p:nvPr/>
        </p:nvSpPr>
        <p:spPr>
          <a:xfrm>
            <a:off x="1384134" y="1195593"/>
            <a:ext cx="6125449" cy="4654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100"/>
            </a:pPr>
            <a:r>
              <a:t>Your Personal Watch: </a:t>
            </a:r>
          </a:p>
          <a:p>
            <a:pPr>
              <a:defRPr sz="2100"/>
            </a:pPr>
          </a:p>
          <a:p>
            <a:pPr>
              <a:defRPr sz="2100"/>
            </a:pPr>
            <a:r>
              <a:t>Many people wear a wrist watch in order to help manage their time wisely. Often watches reflect an individual’s taste and personality. </a:t>
            </a: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</a:p>
          <a:p>
            <a:pPr>
              <a:defRPr sz="2100"/>
            </a:pPr>
            <a:r>
              <a:t>Design your dream watch, one that reflects something you would like to accomplish with your time.</a:t>
            </a:r>
          </a:p>
          <a:p>
            <a:pPr>
              <a:defRPr sz="2100"/>
            </a:pPr>
          </a:p>
        </p:txBody>
      </p:sp>
      <p:sp>
        <p:nvSpPr>
          <p:cNvPr id="117" name="TextBox 1"/>
          <p:cNvSpPr txBox="1"/>
          <p:nvPr/>
        </p:nvSpPr>
        <p:spPr>
          <a:xfrm>
            <a:off x="3325677" y="243115"/>
            <a:ext cx="2492646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Art Activity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shutterstock_83341201.jpg" descr="shutterstock_8334120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55644" y="107503"/>
            <a:ext cx="3888356" cy="2824839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Shape 95"/>
          <p:cNvSpPr txBox="1"/>
          <p:nvPr>
            <p:ph type="title"/>
          </p:nvPr>
        </p:nvSpPr>
        <p:spPr>
          <a:xfrm>
            <a:off x="170229" y="426562"/>
            <a:ext cx="8229601" cy="892364"/>
          </a:xfrm>
          <a:prstGeom prst="rect">
            <a:avLst/>
          </a:prstGeom>
        </p:spPr>
        <p:txBody>
          <a:bodyPr/>
          <a:lstStyle>
            <a:lvl1pPr algn="ctr"/>
          </a:lstStyle>
          <a:p>
            <a:pPr/>
            <a:r>
              <a:t>Plugging in Activity</a:t>
            </a:r>
          </a:p>
        </p:txBody>
      </p:sp>
      <p:sp>
        <p:nvSpPr>
          <p:cNvPr id="89" name="Share a copy of the maze with a family member and have them complete the maze on a paper (if you can print it) or just have them trace the path on your screen with their finger or something like back of a pen.  Tell them that you will be timing them to see how long it takes.…"/>
          <p:cNvSpPr txBox="1"/>
          <p:nvPr/>
        </p:nvSpPr>
        <p:spPr>
          <a:xfrm>
            <a:off x="581722" y="3020710"/>
            <a:ext cx="8229601" cy="33957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500"/>
            </a:pPr>
            <a:r>
              <a:t>Share a copy of the maze with a family member and have them complete the maze on a paper (if you can print it) or just have them trace the path on your screen with their finger or something like back of a pen.  Tell them that you will be timing them to see how long it takes.  </a:t>
            </a:r>
          </a:p>
          <a:p>
            <a:pPr>
              <a:defRPr sz="2500"/>
            </a:pPr>
          </a:p>
          <a:p>
            <a:pPr>
              <a:defRPr sz="2500"/>
            </a:pPr>
            <a:r>
              <a:t>When they get close to finishing, take the paper (or screen) away from them and watch how they react!  Explain their reaction in writing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creen Shot 2020-03-23 at 5.17.02 PM.png" descr="Screen Shot 2020-03-23 at 5.17.02 PM.png"/>
          <p:cNvPicPr>
            <a:picLocks noChangeAspect="1"/>
          </p:cNvPicPr>
          <p:nvPr/>
        </p:nvPicPr>
        <p:blipFill>
          <a:blip r:embed="rId2">
            <a:alphaModFix amt="37774"/>
            <a:extLst/>
          </a:blip>
          <a:srcRect l="10630" t="0" r="15649" b="0"/>
          <a:stretch>
            <a:fillRect/>
          </a:stretch>
        </p:blipFill>
        <p:spPr>
          <a:xfrm>
            <a:off x="-8730" y="-12396"/>
            <a:ext cx="9161461" cy="6882792"/>
          </a:xfrm>
          <a:prstGeom prst="rect">
            <a:avLst/>
          </a:prstGeom>
          <a:ln w="12700">
            <a:miter lim="400000"/>
          </a:ln>
        </p:spPr>
      </p:pic>
      <p:sp>
        <p:nvSpPr>
          <p:cNvPr id="92" name="TextBox 3"/>
          <p:cNvSpPr txBox="1"/>
          <p:nvPr/>
        </p:nvSpPr>
        <p:spPr>
          <a:xfrm>
            <a:off x="1436722" y="2041143"/>
            <a:ext cx="6125449" cy="1606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100"/>
            </a:pPr>
            <a:r>
              <a:t>Here is a video of a great athlete training and putting in desire, time and effort toward something. Watch for examples of all three in this video:</a:t>
            </a:r>
          </a:p>
          <a:p>
            <a:pPr>
              <a:defRPr sz="2100"/>
            </a:pPr>
          </a:p>
        </p:txBody>
      </p:sp>
      <p:sp>
        <p:nvSpPr>
          <p:cNvPr id="93" name="TextBox 1"/>
          <p:cNvSpPr txBox="1"/>
          <p:nvPr/>
        </p:nvSpPr>
        <p:spPr>
          <a:xfrm>
            <a:off x="3325677" y="243115"/>
            <a:ext cx="234753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Video Clip.</a:t>
            </a:r>
          </a:p>
        </p:txBody>
      </p:sp>
      <p:sp>
        <p:nvSpPr>
          <p:cNvPr id="94" name="https://www.youtube.com/watch?v=n8aAaGDNosQ"/>
          <p:cNvSpPr txBox="1"/>
          <p:nvPr/>
        </p:nvSpPr>
        <p:spPr>
          <a:xfrm>
            <a:off x="1144688" y="4821047"/>
            <a:ext cx="6854625" cy="41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300"/>
              </a:spcBef>
              <a:defRPr b="1" sz="2200"/>
            </a:lvl1pPr>
          </a:lstStyle>
          <a:p>
            <a:pPr/>
            <a:r>
              <a:t>https://www.youtube.com/watch?v=n8aAaGDNosQ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creen Shot 2020-03-23 at 5.17.02 PM.png" descr="Screen Shot 2020-03-23 at 5.17.02 PM.png"/>
          <p:cNvPicPr>
            <a:picLocks noChangeAspect="1"/>
          </p:cNvPicPr>
          <p:nvPr/>
        </p:nvPicPr>
        <p:blipFill>
          <a:blip r:embed="rId2">
            <a:alphaModFix amt="37774"/>
            <a:extLst/>
          </a:blip>
          <a:srcRect l="10630" t="0" r="15649" b="0"/>
          <a:stretch>
            <a:fillRect/>
          </a:stretch>
        </p:blipFill>
        <p:spPr>
          <a:xfrm>
            <a:off x="-8730" y="-12396"/>
            <a:ext cx="9161461" cy="6882792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TextBox 3"/>
          <p:cNvSpPr txBox="1"/>
          <p:nvPr/>
        </p:nvSpPr>
        <p:spPr>
          <a:xfrm>
            <a:off x="1436722" y="2533336"/>
            <a:ext cx="6125449" cy="1606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100"/>
            </a:pPr>
            <a:r>
              <a:t>What are you putting your time and effort into?</a:t>
            </a:r>
            <a:br/>
          </a:p>
          <a:p>
            <a:pPr>
              <a:defRPr sz="2100"/>
            </a:pPr>
          </a:p>
          <a:p>
            <a:pPr>
              <a:defRPr sz="2100"/>
            </a:pPr>
          </a:p>
        </p:txBody>
      </p:sp>
      <p:sp>
        <p:nvSpPr>
          <p:cNvPr id="98" name="TextBox 1"/>
          <p:cNvSpPr txBox="1"/>
          <p:nvPr/>
        </p:nvSpPr>
        <p:spPr>
          <a:xfrm>
            <a:off x="3325677" y="243115"/>
            <a:ext cx="234753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Video Clip.</a:t>
            </a:r>
          </a:p>
        </p:txBody>
      </p:sp>
      <p:sp>
        <p:nvSpPr>
          <p:cNvPr id="99" name="Questions:"/>
          <p:cNvSpPr txBox="1"/>
          <p:nvPr/>
        </p:nvSpPr>
        <p:spPr>
          <a:xfrm>
            <a:off x="1441226" y="1935012"/>
            <a:ext cx="1563351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300"/>
              </a:spcBef>
              <a:defRPr b="1" sz="2200"/>
            </a:lvl1pPr>
          </a:lstStyle>
          <a:p>
            <a:pPr/>
            <a:r>
              <a:t>Questions: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CCCCC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Screen Shot 2020-03-23 at 5.17.02 PM.png" descr="Screen Shot 2020-03-23 at 5.17.02 PM.png"/>
          <p:cNvPicPr>
            <a:picLocks noChangeAspect="1"/>
          </p:cNvPicPr>
          <p:nvPr/>
        </p:nvPicPr>
        <p:blipFill>
          <a:blip r:embed="rId2">
            <a:alphaModFix amt="37774"/>
            <a:extLst/>
          </a:blip>
          <a:srcRect l="10630" t="0" r="15649" b="0"/>
          <a:stretch>
            <a:fillRect/>
          </a:stretch>
        </p:blipFill>
        <p:spPr>
          <a:xfrm>
            <a:off x="-8730" y="-12396"/>
            <a:ext cx="9161461" cy="6882792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extBox 3"/>
          <p:cNvSpPr txBox="1"/>
          <p:nvPr/>
        </p:nvSpPr>
        <p:spPr>
          <a:xfrm>
            <a:off x="1436722" y="2533336"/>
            <a:ext cx="6125449" cy="1606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sz="2100"/>
            </a:pPr>
            <a:r>
              <a:t>What are you putting your time and effort into?</a:t>
            </a:r>
            <a:br/>
          </a:p>
          <a:p>
            <a:pPr>
              <a:defRPr sz="2100"/>
            </a:pPr>
            <a:r>
              <a:t>What is the payoff when we put effort into something?</a:t>
            </a:r>
            <a:br/>
          </a:p>
        </p:txBody>
      </p:sp>
      <p:sp>
        <p:nvSpPr>
          <p:cNvPr id="103" name="TextBox 1"/>
          <p:cNvSpPr txBox="1"/>
          <p:nvPr/>
        </p:nvSpPr>
        <p:spPr>
          <a:xfrm>
            <a:off x="3325677" y="243115"/>
            <a:ext cx="2347539" cy="624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000"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pPr/>
            <a:r>
              <a:t>Video Clip.</a:t>
            </a:r>
          </a:p>
        </p:txBody>
      </p:sp>
      <p:sp>
        <p:nvSpPr>
          <p:cNvPr id="104" name="Questions:"/>
          <p:cNvSpPr txBox="1"/>
          <p:nvPr/>
        </p:nvSpPr>
        <p:spPr>
          <a:xfrm>
            <a:off x="1441226" y="1935012"/>
            <a:ext cx="1563351" cy="412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spcBef>
                <a:spcPts val="300"/>
              </a:spcBef>
              <a:defRPr b="1" sz="2200"/>
            </a:lvl1pPr>
          </a:lstStyle>
          <a:p>
            <a:pPr/>
            <a:r>
              <a:t>Questions: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dissolv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0000FF"/>
      </a:hlink>
      <a:folHlink>
        <a:srgbClr val="FF00FF"/>
      </a:folHlink>
    </a:clrScheme>
    <a:fontScheme name="Defaul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