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1" name="Shape 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Arial"/>
      </a:defRPr>
    </a:lvl1pPr>
    <a:lvl2pPr indent="228600" defTabSz="457200" latinLnBrk="0">
      <a:defRPr sz="1200">
        <a:latin typeface="+mj-lt"/>
        <a:ea typeface="+mj-ea"/>
        <a:cs typeface="+mj-cs"/>
        <a:sym typeface="Arial"/>
      </a:defRPr>
    </a:lvl2pPr>
    <a:lvl3pPr indent="457200" defTabSz="457200" latinLnBrk="0">
      <a:defRPr sz="1200">
        <a:latin typeface="+mj-lt"/>
        <a:ea typeface="+mj-ea"/>
        <a:cs typeface="+mj-cs"/>
        <a:sym typeface="Arial"/>
      </a:defRPr>
    </a:lvl3pPr>
    <a:lvl4pPr indent="685800" defTabSz="457200" latinLnBrk="0">
      <a:defRPr sz="1200">
        <a:latin typeface="+mj-lt"/>
        <a:ea typeface="+mj-ea"/>
        <a:cs typeface="+mj-cs"/>
        <a:sym typeface="Arial"/>
      </a:defRPr>
    </a:lvl4pPr>
    <a:lvl5pPr indent="914400" defTabSz="457200" latinLnBrk="0">
      <a:defRPr sz="1200">
        <a:latin typeface="+mj-lt"/>
        <a:ea typeface="+mj-ea"/>
        <a:cs typeface="+mj-cs"/>
        <a:sym typeface="Arial"/>
      </a:defRPr>
    </a:lvl5pPr>
    <a:lvl6pPr indent="1143000" defTabSz="457200" latinLnBrk="0">
      <a:defRPr sz="1200">
        <a:latin typeface="+mj-lt"/>
        <a:ea typeface="+mj-ea"/>
        <a:cs typeface="+mj-cs"/>
        <a:sym typeface="Arial"/>
      </a:defRPr>
    </a:lvl6pPr>
    <a:lvl7pPr indent="1371600" defTabSz="457200" latinLnBrk="0">
      <a:defRPr sz="1200">
        <a:latin typeface="+mj-lt"/>
        <a:ea typeface="+mj-ea"/>
        <a:cs typeface="+mj-cs"/>
        <a:sym typeface="Arial"/>
      </a:defRPr>
    </a:lvl7pPr>
    <a:lvl8pPr indent="1600200" defTabSz="457200" latinLnBrk="0">
      <a:defRPr sz="1200">
        <a:latin typeface="+mj-lt"/>
        <a:ea typeface="+mj-ea"/>
        <a:cs typeface="+mj-cs"/>
        <a:sym typeface="Arial"/>
      </a:defRPr>
    </a:lvl8pPr>
    <a:lvl9pPr indent="1828800" defTabSz="4572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7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b="0"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700"/>
              </a:spcBef>
              <a:buClrTx/>
              <a:buSzPct val="100000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SzPct val="100000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ClrTx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hyperlink" Target="https://www.youtube.com/watch?v=tmc9U_mK3v4&amp;t=2s" TargetMode="Externa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hyperlink" Target="http://www.youtube.com/watch?v=Q4dTF8fRh2A" TargetMode="Externa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hyperlink" Target="http://www.youtube.com/watch?v=Q4dTF8fRh2A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hyperlink" Target="http://www.youtube.com/watch?v=Q4dTF8fRh2A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hyperlink" Target="http://www.youtube.com/watch?v=Q4dTF8fRh2A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hutterstock_1343415.jpg" descr="shutterstock_1343415.jpg"/>
          <p:cNvPicPr>
            <a:picLocks noChangeAspect="1"/>
          </p:cNvPicPr>
          <p:nvPr/>
        </p:nvPicPr>
        <p:blipFill>
          <a:blip r:embed="rId2">
            <a:alphaModFix amt="43558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Welcome To Class!"/>
          <p:cNvSpPr txBox="1"/>
          <p:nvPr/>
        </p:nvSpPr>
        <p:spPr>
          <a:xfrm>
            <a:off x="2790826" y="560791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Welcome To Class!</a:t>
            </a:r>
          </a:p>
        </p:txBody>
      </p:sp>
      <p:sp>
        <p:nvSpPr>
          <p:cNvPr id="75" name="Make a list of all your friends. Write down one word next to each name that best describes that person."/>
          <p:cNvSpPr txBox="1"/>
          <p:nvPr/>
        </p:nvSpPr>
        <p:spPr>
          <a:xfrm>
            <a:off x="2085149" y="2769771"/>
            <a:ext cx="4973701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Make a list of all your friends. Write down one word next to each name that best describes that person.</a:t>
            </a:r>
          </a:p>
        </p:txBody>
      </p:sp>
      <p:sp>
        <p:nvSpPr>
          <p:cNvPr id="76" name="Question of the day:"/>
          <p:cNvSpPr txBox="1"/>
          <p:nvPr/>
        </p:nvSpPr>
        <p:spPr>
          <a:xfrm>
            <a:off x="1638300" y="1735249"/>
            <a:ext cx="259819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Question of the day:</a:t>
            </a:r>
          </a:p>
        </p:txBody>
      </p:sp>
      <p:sp>
        <p:nvSpPr>
          <p:cNvPr id="77" name="Type your response in the chat window!"/>
          <p:cNvSpPr txBox="1"/>
          <p:nvPr/>
        </p:nvSpPr>
        <p:spPr>
          <a:xfrm>
            <a:off x="2158074" y="5183707"/>
            <a:ext cx="482785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Type your response in the chat window!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8" dur="10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7" grpId="3"/>
      <p:bldP build="p" bldLvl="5" animBg="1" rev="0" advAuto="0" spid="75" grpId="1"/>
      <p:bldP build="p" bldLvl="5" animBg="1" rev="0" advAuto="0" spid="7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55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60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65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27" name="Rectangle 4"/>
          <p:cNvSpPr txBox="1"/>
          <p:nvPr/>
        </p:nvSpPr>
        <p:spPr>
          <a:xfrm>
            <a:off x="1002114" y="5322019"/>
            <a:ext cx="7139772" cy="41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https://www.youtube.com/watch?v=tmc9U_mK3v4&amp;t=2s</a:t>
            </a: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31" name="Rectangle 4"/>
          <p:cNvSpPr txBox="1"/>
          <p:nvPr/>
        </p:nvSpPr>
        <p:spPr>
          <a:xfrm>
            <a:off x="1002114" y="2116811"/>
            <a:ext cx="7139772" cy="997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70447" indent="-170447">
              <a:buSzPct val="100000"/>
              <a:buChar char="•"/>
              <a:defRPr sz="2100"/>
            </a:lvl1pPr>
          </a:lstStyle>
          <a:p>
            <a:pPr/>
            <a:r>
              <a:t>Why do you think the egg went into the bottle when the flame was used?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utterstock_3236105.jpg" descr="shutterstock_3236105.jpg"/>
          <p:cNvPicPr>
            <a:picLocks noChangeAspect="1"/>
          </p:cNvPicPr>
          <p:nvPr/>
        </p:nvPicPr>
        <p:blipFill>
          <a:blip r:embed="rId2">
            <a:alphaModFix amt="33125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Rectangle 1"/>
          <p:cNvSpPr txBox="1"/>
          <p:nvPr/>
        </p:nvSpPr>
        <p:spPr>
          <a:xfrm>
            <a:off x="2486714" y="5683732"/>
            <a:ext cx="4170572" cy="43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https://youtu.be/D1F6IYh6Xhs</a:t>
            </a:r>
          </a:p>
        </p:txBody>
      </p:sp>
      <p:sp>
        <p:nvSpPr>
          <p:cNvPr id="81" name="Shape 29"/>
          <p:cNvSpPr txBox="1"/>
          <p:nvPr>
            <p:ph type="title"/>
          </p:nvPr>
        </p:nvSpPr>
        <p:spPr>
          <a:xfrm>
            <a:off x="2938403" y="381193"/>
            <a:ext cx="3267194" cy="782543"/>
          </a:xfrm>
          <a:prstGeom prst="rect">
            <a:avLst/>
          </a:prstGeom>
        </p:spPr>
        <p:txBody>
          <a:bodyPr/>
          <a:lstStyle/>
          <a:p>
            <a:pPr/>
            <a:r>
              <a:t>Video Clip!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35" name="Rectangle 4"/>
          <p:cNvSpPr txBox="1"/>
          <p:nvPr/>
        </p:nvSpPr>
        <p:spPr>
          <a:xfrm>
            <a:off x="1002114" y="2116811"/>
            <a:ext cx="7139772" cy="1301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0447" indent="-170447">
              <a:buSzPct val="100000"/>
              <a:buChar char="•"/>
              <a:defRPr sz="2100"/>
            </a:pPr>
            <a:r>
              <a:t>Why do you think the egg went into the bottle when the flame was used?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is this activity like peer pressure?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39" name="Rectangle 4"/>
          <p:cNvSpPr txBox="1"/>
          <p:nvPr/>
        </p:nvSpPr>
        <p:spPr>
          <a:xfrm>
            <a:off x="1002114" y="2116811"/>
            <a:ext cx="7139772" cy="1606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0447" indent="-170447">
              <a:buSzPct val="100000"/>
              <a:buChar char="•"/>
              <a:defRPr sz="2100"/>
            </a:pPr>
            <a:r>
              <a:t>Why do you think the egg went into the bottle when the flame was used?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is this activity like peer pressure? 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is an example of a situation where it is difficult to say no?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43" name="Rectangle 4"/>
          <p:cNvSpPr txBox="1"/>
          <p:nvPr/>
        </p:nvSpPr>
        <p:spPr>
          <a:xfrm>
            <a:off x="1002114" y="2116811"/>
            <a:ext cx="7139772" cy="22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0447" indent="-170447">
              <a:buSzPct val="100000"/>
              <a:buChar char="•"/>
              <a:defRPr sz="2100"/>
            </a:pPr>
            <a:r>
              <a:t>Why do you think the egg went into the bottle when the flame was used?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is this activity like peer pressure? 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is an example of a situation where it is difficult to say no?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Are we more susceptible to peer pressure by being in the wrong place at the wrong time? How?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47" name="Rectangle 4"/>
          <p:cNvSpPr txBox="1"/>
          <p:nvPr/>
        </p:nvSpPr>
        <p:spPr>
          <a:xfrm>
            <a:off x="1002114" y="2116811"/>
            <a:ext cx="7139772" cy="282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0447" indent="-170447">
              <a:buSzPct val="100000"/>
              <a:buChar char="•"/>
              <a:defRPr sz="2100"/>
            </a:pPr>
            <a:r>
              <a:t>Why do you think the egg went into the bottle when the flame was used?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is this activity like peer pressure? 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is an example of a situation where it is difficult to say no?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Are we more susceptible to peer pressure by being in the wrong place at the wrong time? How?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Is it harder to say no the longer you are in a situation? Why?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51" name="Rectangle 4"/>
          <p:cNvSpPr txBox="1"/>
          <p:nvPr/>
        </p:nvSpPr>
        <p:spPr>
          <a:xfrm>
            <a:off x="1002114" y="2116811"/>
            <a:ext cx="7139772" cy="3435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0447" indent="-170447">
              <a:buSzPct val="100000"/>
              <a:buChar char="•"/>
              <a:defRPr sz="2100"/>
            </a:pPr>
            <a:r>
              <a:t>Why do you think the egg went into the bottle when the flame was used?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is this activity like peer pressure? 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is an example of a situation where it is difficult to say no?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Are we more susceptible to peer pressure by being in the wrong place at the wrong time? How?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Is it harder to say no the longer you are in a situation? Why?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can you do to help yourself resist the pressure to do something that might be harmful to you?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Screen Shot 2020-03-21 at 10.13.43 AM.png" descr="Screen Shot 2020-03-21 at 10.13.43 AM.png"/>
          <p:cNvPicPr>
            <a:picLocks noChangeAspect="1"/>
          </p:cNvPicPr>
          <p:nvPr/>
        </p:nvPicPr>
        <p:blipFill>
          <a:blip r:embed="rId2">
            <a:alphaModFix amt="48424"/>
            <a:extLst/>
          </a:blip>
          <a:srcRect l="13146" t="0" r="19595" b="0"/>
          <a:stretch>
            <a:fillRect/>
          </a:stretch>
        </p:blipFill>
        <p:spPr>
          <a:xfrm>
            <a:off x="10239" y="4181"/>
            <a:ext cx="9123522" cy="684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70"/>
          <p:cNvSpPr txBox="1"/>
          <p:nvPr>
            <p:ph type="title"/>
          </p:nvPr>
        </p:nvSpPr>
        <p:spPr>
          <a:xfrm>
            <a:off x="2891175" y="583210"/>
            <a:ext cx="6118493" cy="782543"/>
          </a:xfrm>
          <a:prstGeom prst="rect">
            <a:avLst/>
          </a:prstGeom>
        </p:spPr>
        <p:txBody>
          <a:bodyPr/>
          <a:lstStyle>
            <a:lvl1pPr indent="226313" defTabSz="905255">
              <a:defRPr sz="4356"/>
            </a:lvl1pPr>
          </a:lstStyle>
          <a:p>
            <a:pPr/>
            <a:r>
              <a:t>Video Clip!</a:t>
            </a:r>
          </a:p>
        </p:txBody>
      </p:sp>
      <p:sp>
        <p:nvSpPr>
          <p:cNvPr id="155" name="Rectangle 4"/>
          <p:cNvSpPr txBox="1"/>
          <p:nvPr/>
        </p:nvSpPr>
        <p:spPr>
          <a:xfrm>
            <a:off x="1002114" y="2116811"/>
            <a:ext cx="7139772" cy="3740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0447" indent="-170447">
              <a:buSzPct val="100000"/>
              <a:buChar char="•"/>
              <a:defRPr sz="2100"/>
            </a:pPr>
            <a:r>
              <a:t>Why do you think the egg went into the bottle when the flame was used?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is this activity like peer pressure? 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is an example of a situation where it is difficult to say no?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Are we more susceptible to peer pressure by being in the wrong place at the wrong time? How?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Is it harder to say no the longer you are in a situation? Why?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What can you do to help yourself resist the pressure to do something that might be harmful to you?</a:t>
            </a:r>
          </a:p>
          <a:p>
            <a:pPr marL="170447" indent="-170447">
              <a:buSzPct val="100000"/>
              <a:buChar char="•"/>
              <a:defRPr sz="2100"/>
            </a:pPr>
            <a:r>
              <a:t>How do you get out of negative peer pressure?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encil3.jpg" descr="pencil3.jpg"/>
          <p:cNvPicPr>
            <a:picLocks noChangeAspect="1"/>
          </p:cNvPicPr>
          <p:nvPr/>
        </p:nvPicPr>
        <p:blipFill>
          <a:blip r:embed="rId2">
            <a:extLst/>
          </a:blip>
          <a:srcRect l="4253" t="0" r="9208" b="0"/>
          <a:stretch>
            <a:fillRect/>
          </a:stretch>
        </p:blipFill>
        <p:spPr>
          <a:xfrm>
            <a:off x="-32676" y="-33105"/>
            <a:ext cx="9209352" cy="6924210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hape 9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Journal Activity</a:t>
            </a:r>
          </a:p>
        </p:txBody>
      </p:sp>
      <p:sp>
        <p:nvSpPr>
          <p:cNvPr id="159" name="Use five words to complete the phrase:  A good friend is _________…"/>
          <p:cNvSpPr txBox="1"/>
          <p:nvPr/>
        </p:nvSpPr>
        <p:spPr>
          <a:xfrm>
            <a:off x="581722" y="2703210"/>
            <a:ext cx="8229601" cy="441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600"/>
            </a:pPr>
            <a:r>
              <a:t>Use five words to complete the phrase: </a:t>
            </a:r>
            <a:br/>
            <a:r>
              <a:t>A good friend is _________</a:t>
            </a:r>
            <a:br/>
          </a:p>
          <a:p>
            <a:pPr>
              <a:defRPr sz="2600"/>
            </a:pPr>
            <a:r>
              <a:t>Do any of these words also describe you?</a:t>
            </a:r>
            <a:br/>
          </a:p>
          <a:p>
            <a:pPr>
              <a:defRPr sz="2600"/>
            </a:pPr>
            <a:r>
              <a:t>What words would you use to describe a false friend?</a:t>
            </a:r>
            <a:br/>
          </a:p>
          <a:p>
            <a:pPr>
              <a:defRPr sz="2600"/>
            </a:pPr>
            <a:r>
              <a:t>How would you describe your friends?</a:t>
            </a:r>
            <a:br/>
          </a:p>
          <a:p>
            <a:pPr>
              <a:defRPr sz="26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utterstock_83341201.jpg" descr="shutterstock_833412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5644" y="107503"/>
            <a:ext cx="3888356" cy="2824839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95"/>
          <p:cNvSpPr txBox="1"/>
          <p:nvPr>
            <p:ph type="title"/>
          </p:nvPr>
        </p:nvSpPr>
        <p:spPr>
          <a:xfrm>
            <a:off x="170229" y="426562"/>
            <a:ext cx="8229601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Plugging in Activity</a:t>
            </a:r>
          </a:p>
        </p:txBody>
      </p:sp>
      <p:sp>
        <p:nvSpPr>
          <p:cNvPr id="163" name="Make a list of friends that have helped you out in the past.   In what ways did they help you?…"/>
          <p:cNvSpPr txBox="1"/>
          <p:nvPr/>
        </p:nvSpPr>
        <p:spPr>
          <a:xfrm>
            <a:off x="581722" y="3020710"/>
            <a:ext cx="8229601" cy="2290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/>
            </a:pPr>
            <a:r>
              <a:t>Make a list of friends that have helped you out in the past. </a:t>
            </a:r>
            <a:br/>
            <a:br/>
            <a:r>
              <a:t>In what ways did they help you?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Pick on of your friends and write them a thank you note, card, text, or email.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utterstock_3236105.jpg" descr="shutterstock_3236105.jpg"/>
          <p:cNvPicPr>
            <a:picLocks noChangeAspect="1"/>
          </p:cNvPicPr>
          <p:nvPr/>
        </p:nvPicPr>
        <p:blipFill>
          <a:blip r:embed="rId2">
            <a:alphaModFix amt="33125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Rectangle 1"/>
          <p:cNvSpPr txBox="1"/>
          <p:nvPr/>
        </p:nvSpPr>
        <p:spPr>
          <a:xfrm>
            <a:off x="2486714" y="5683732"/>
            <a:ext cx="188824" cy="43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 </a:t>
            </a:r>
          </a:p>
        </p:txBody>
      </p:sp>
      <p:sp>
        <p:nvSpPr>
          <p:cNvPr id="85" name="Shape 29"/>
          <p:cNvSpPr txBox="1"/>
          <p:nvPr>
            <p:ph type="title"/>
          </p:nvPr>
        </p:nvSpPr>
        <p:spPr>
          <a:xfrm>
            <a:off x="2938403" y="381193"/>
            <a:ext cx="3267194" cy="782543"/>
          </a:xfrm>
          <a:prstGeom prst="rect">
            <a:avLst/>
          </a:prstGeom>
        </p:spPr>
        <p:txBody>
          <a:bodyPr/>
          <a:lstStyle/>
          <a:p>
            <a:pPr/>
            <a:r>
              <a:t>Video Clip!</a:t>
            </a:r>
          </a:p>
        </p:txBody>
      </p:sp>
      <p:sp>
        <p:nvSpPr>
          <p:cNvPr id="86" name="Questions:"/>
          <p:cNvSpPr txBox="1"/>
          <p:nvPr/>
        </p:nvSpPr>
        <p:spPr>
          <a:xfrm>
            <a:off x="516818" y="2124560"/>
            <a:ext cx="8110364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Questions:</a:t>
            </a:r>
          </a:p>
        </p:txBody>
      </p:sp>
      <p:sp>
        <p:nvSpPr>
          <p:cNvPr id="87" name="Why was it hard for that crab to get out of the pot?"/>
          <p:cNvSpPr txBox="1"/>
          <p:nvPr/>
        </p:nvSpPr>
        <p:spPr>
          <a:xfrm>
            <a:off x="516818" y="2832315"/>
            <a:ext cx="8110364" cy="792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40631" indent="-240631">
              <a:buSzPct val="100000"/>
              <a:buChar char="•"/>
              <a:defRPr b="1" sz="2400"/>
            </a:lvl1pPr>
          </a:lstStyle>
          <a:p>
            <a:pPr/>
            <a:r>
              <a:t>Why was it hard for that crab to get out of the pot?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utterstock_3236105.jpg" descr="shutterstock_3236105.jpg"/>
          <p:cNvPicPr>
            <a:picLocks noChangeAspect="1"/>
          </p:cNvPicPr>
          <p:nvPr/>
        </p:nvPicPr>
        <p:blipFill>
          <a:blip r:embed="rId2">
            <a:alphaModFix amt="33125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Rectangle 1"/>
          <p:cNvSpPr txBox="1"/>
          <p:nvPr/>
        </p:nvSpPr>
        <p:spPr>
          <a:xfrm>
            <a:off x="2486714" y="5683732"/>
            <a:ext cx="188824" cy="43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 </a:t>
            </a:r>
          </a:p>
        </p:txBody>
      </p:sp>
      <p:sp>
        <p:nvSpPr>
          <p:cNvPr id="91" name="Shape 29"/>
          <p:cNvSpPr txBox="1"/>
          <p:nvPr>
            <p:ph type="title"/>
          </p:nvPr>
        </p:nvSpPr>
        <p:spPr>
          <a:xfrm>
            <a:off x="2938403" y="381193"/>
            <a:ext cx="3267194" cy="782543"/>
          </a:xfrm>
          <a:prstGeom prst="rect">
            <a:avLst/>
          </a:prstGeom>
        </p:spPr>
        <p:txBody>
          <a:bodyPr/>
          <a:lstStyle/>
          <a:p>
            <a:pPr/>
            <a:r>
              <a:t>Video Clip!</a:t>
            </a:r>
          </a:p>
        </p:txBody>
      </p:sp>
      <p:sp>
        <p:nvSpPr>
          <p:cNvPr id="92" name="Questions:"/>
          <p:cNvSpPr txBox="1"/>
          <p:nvPr/>
        </p:nvSpPr>
        <p:spPr>
          <a:xfrm>
            <a:off x="516818" y="2124560"/>
            <a:ext cx="8110364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Questions:</a:t>
            </a:r>
          </a:p>
        </p:txBody>
      </p:sp>
      <p:sp>
        <p:nvSpPr>
          <p:cNvPr id="93" name="Why was it hard for that crab to get out of the pot?…"/>
          <p:cNvSpPr txBox="1"/>
          <p:nvPr/>
        </p:nvSpPr>
        <p:spPr>
          <a:xfrm>
            <a:off x="516818" y="2832315"/>
            <a:ext cx="8110364" cy="1503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b="1" sz="2400"/>
            </a:pPr>
            <a:r>
              <a:t>Why was it hard for that crab to get out of the pot?</a:t>
            </a:r>
          </a:p>
          <a:p>
            <a:pPr marL="240631" indent="-240631">
              <a:buSzPct val="100000"/>
              <a:buChar char="•"/>
              <a:defRPr b="1" sz="2400"/>
            </a:pPr>
            <a:r>
              <a:t>What kind of “pots” do we have in our lives?</a:t>
            </a:r>
          </a:p>
          <a:p>
            <a:pPr marL="240631" indent="-240631">
              <a:buSzPct val="100000"/>
              <a:buChar char="•"/>
              <a:defRPr b="1"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utterstock_3236105.jpg" descr="shutterstock_3236105.jpg"/>
          <p:cNvPicPr>
            <a:picLocks noChangeAspect="1"/>
          </p:cNvPicPr>
          <p:nvPr/>
        </p:nvPicPr>
        <p:blipFill>
          <a:blip r:embed="rId2">
            <a:alphaModFix amt="33125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Rectangle 1"/>
          <p:cNvSpPr txBox="1"/>
          <p:nvPr/>
        </p:nvSpPr>
        <p:spPr>
          <a:xfrm>
            <a:off x="2486714" y="5683732"/>
            <a:ext cx="188824" cy="43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 </a:t>
            </a:r>
          </a:p>
        </p:txBody>
      </p:sp>
      <p:sp>
        <p:nvSpPr>
          <p:cNvPr id="97" name="Shape 29"/>
          <p:cNvSpPr txBox="1"/>
          <p:nvPr>
            <p:ph type="title"/>
          </p:nvPr>
        </p:nvSpPr>
        <p:spPr>
          <a:xfrm>
            <a:off x="2938403" y="381193"/>
            <a:ext cx="3267194" cy="782543"/>
          </a:xfrm>
          <a:prstGeom prst="rect">
            <a:avLst/>
          </a:prstGeom>
        </p:spPr>
        <p:txBody>
          <a:bodyPr/>
          <a:lstStyle/>
          <a:p>
            <a:pPr/>
            <a:r>
              <a:t>Video Clip!</a:t>
            </a:r>
          </a:p>
        </p:txBody>
      </p:sp>
      <p:sp>
        <p:nvSpPr>
          <p:cNvPr id="98" name="Questions:"/>
          <p:cNvSpPr txBox="1"/>
          <p:nvPr/>
        </p:nvSpPr>
        <p:spPr>
          <a:xfrm>
            <a:off x="516818" y="2124560"/>
            <a:ext cx="8110364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Questions:</a:t>
            </a:r>
          </a:p>
        </p:txBody>
      </p:sp>
      <p:sp>
        <p:nvSpPr>
          <p:cNvPr id="99" name="Why was it hard for that crab to get out of the pot?…"/>
          <p:cNvSpPr txBox="1"/>
          <p:nvPr/>
        </p:nvSpPr>
        <p:spPr>
          <a:xfrm>
            <a:off x="516818" y="2832315"/>
            <a:ext cx="8110364" cy="1859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b="1" sz="2400"/>
            </a:pPr>
            <a:r>
              <a:t>Why was it hard for that crab to get out of the pot?</a:t>
            </a:r>
          </a:p>
          <a:p>
            <a:pPr marL="240631" indent="-240631">
              <a:buSzPct val="100000"/>
              <a:buChar char="•"/>
              <a:defRPr b="1" sz="2400"/>
            </a:pPr>
            <a:r>
              <a:t>What kind of “pots” do we have in our lives?</a:t>
            </a:r>
          </a:p>
          <a:p>
            <a:pPr marL="240631" indent="-240631">
              <a:buSzPct val="100000"/>
              <a:buChar char="•"/>
              <a:defRPr b="1" sz="2400"/>
            </a:pPr>
            <a:r>
              <a:t>Do we usually try to keep people in or help out of their pots? How?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35"/>
          <p:cNvSpPr/>
          <p:nvPr/>
        </p:nvSpPr>
        <p:spPr>
          <a:xfrm>
            <a:off x="-1" y="-35726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40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45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50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