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 b="def" i="def"/>
      <a:tcStyle>
        <a:tcBdr/>
        <a:fill>
          <a:solidFill>
            <a:srgbClr val="E7EC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 b="def" i="def"/>
      <a:tcStyle>
        <a:tcBdr/>
        <a:fill>
          <a:solidFill>
            <a:srgbClr val="ED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 b="def" i="def"/>
      <a:tcStyle>
        <a:tcBdr/>
        <a:fill>
          <a:solidFill>
            <a:srgbClr val="EE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Arial"/>
      </a:defRPr>
    </a:lvl1pPr>
    <a:lvl2pPr indent="228600" defTabSz="457200" latinLnBrk="0">
      <a:defRPr sz="1200">
        <a:latin typeface="+mj-lt"/>
        <a:ea typeface="+mj-ea"/>
        <a:cs typeface="+mj-cs"/>
        <a:sym typeface="Arial"/>
      </a:defRPr>
    </a:lvl2pPr>
    <a:lvl3pPr indent="457200" defTabSz="457200" latinLnBrk="0">
      <a:defRPr sz="1200">
        <a:latin typeface="+mj-lt"/>
        <a:ea typeface="+mj-ea"/>
        <a:cs typeface="+mj-cs"/>
        <a:sym typeface="Arial"/>
      </a:defRPr>
    </a:lvl3pPr>
    <a:lvl4pPr indent="685800" defTabSz="457200" latinLnBrk="0">
      <a:defRPr sz="1200">
        <a:latin typeface="+mj-lt"/>
        <a:ea typeface="+mj-ea"/>
        <a:cs typeface="+mj-cs"/>
        <a:sym typeface="Arial"/>
      </a:defRPr>
    </a:lvl4pPr>
    <a:lvl5pPr indent="914400" defTabSz="457200" latinLnBrk="0">
      <a:defRPr sz="1200">
        <a:latin typeface="+mj-lt"/>
        <a:ea typeface="+mj-ea"/>
        <a:cs typeface="+mj-cs"/>
        <a:sym typeface="Arial"/>
      </a:defRPr>
    </a:lvl5pPr>
    <a:lvl6pPr indent="1143000" defTabSz="457200" latinLnBrk="0">
      <a:defRPr sz="1200">
        <a:latin typeface="+mj-lt"/>
        <a:ea typeface="+mj-ea"/>
        <a:cs typeface="+mj-cs"/>
        <a:sym typeface="Arial"/>
      </a:defRPr>
    </a:lvl6pPr>
    <a:lvl7pPr indent="1371600" defTabSz="457200" latinLnBrk="0">
      <a:defRPr sz="1200">
        <a:latin typeface="+mj-lt"/>
        <a:ea typeface="+mj-ea"/>
        <a:cs typeface="+mj-cs"/>
        <a:sym typeface="Arial"/>
      </a:defRPr>
    </a:lvl7pPr>
    <a:lvl8pPr indent="1600200" defTabSz="457200" latinLnBrk="0">
      <a:defRPr sz="1200">
        <a:latin typeface="+mj-lt"/>
        <a:ea typeface="+mj-ea"/>
        <a:cs typeface="+mj-cs"/>
        <a:sym typeface="Arial"/>
      </a:defRPr>
    </a:lvl8pPr>
    <a:lvl9pPr indent="1828800" defTabSz="457200" latinLnBrk="0"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/>
          <a:lstStyle>
            <a:lvl1pPr indent="304800" algn="ctr"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85800" y="3786737"/>
            <a:ext cx="7772400" cy="1046318"/>
          </a:xfrm>
          <a:prstGeom prst="rect">
            <a:avLst/>
          </a:prstGeom>
        </p:spPr>
        <p:txBody>
          <a:bodyPr/>
          <a:lstStyle>
            <a:lvl1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1pPr>
            <a:lvl2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2pPr>
            <a:lvl3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3pPr>
            <a:lvl4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4pPr>
            <a:lvl5pPr marL="0" indent="19050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ColT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457200" y="1600200"/>
            <a:ext cx="3994526" cy="4967574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16"/>
          <p:cNvSpPr txBox="1"/>
          <p:nvPr>
            <p:ph type="body" sz="half" idx="13"/>
          </p:nvPr>
        </p:nvSpPr>
        <p:spPr>
          <a:xfrm>
            <a:off x="4692272" y="1600200"/>
            <a:ext cx="3994527" cy="496757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/>
          <p:nvPr>
            <p:ph type="body" sz="quarter" idx="1"/>
          </p:nvPr>
        </p:nvSpPr>
        <p:spPr>
          <a:xfrm>
            <a:off x="457200" y="5875077"/>
            <a:ext cx="8229600" cy="692694"/>
          </a:xfrm>
          <a:prstGeom prst="rect">
            <a:avLst/>
          </a:prstGeom>
        </p:spPr>
        <p:txBody>
          <a:bodyPr/>
          <a:lstStyle>
            <a:lvl1pPr marL="285750" indent="-285750" algn="ctr">
              <a:spcBef>
                <a:spcPts val="300"/>
              </a:spcBef>
              <a:defRPr sz="1800"/>
            </a:lvl1pPr>
            <a:lvl2pPr marL="285750" indent="-285750" algn="ctr">
              <a:spcBef>
                <a:spcPts val="300"/>
              </a:spcBef>
              <a:defRPr sz="1800"/>
            </a:lvl2pPr>
            <a:lvl3pPr marL="285750" algn="ctr">
              <a:spcBef>
                <a:spcPts val="300"/>
              </a:spcBef>
              <a:defRPr sz="1800"/>
            </a:lvl3pPr>
            <a:lvl4pPr marL="285750" indent="-285750" algn="ctr">
              <a:spcBef>
                <a:spcPts val="300"/>
              </a:spcBef>
              <a:defRPr sz="1800"/>
            </a:lvl4pPr>
            <a:lvl5pPr marL="285750" indent="-285750" algn="ctr">
              <a:spcBef>
                <a:spcPts val="3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45719" tIns="45719" rIns="45719" bIns="45719" anchor="ctr"/>
          <a:lstStyle>
            <a:lvl1pPr indent="0" algn="ctr">
              <a:defRPr b="0" sz="4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spcBef>
                <a:spcPts val="700"/>
              </a:spcBef>
              <a:buClrTx/>
              <a:buSzPct val="1000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783771" indent="-326571">
              <a:spcBef>
                <a:spcPts val="700"/>
              </a:spcBef>
              <a:buClrTx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219200" indent="-304800">
              <a:spcBef>
                <a:spcPts val="700"/>
              </a:spcBef>
              <a:buClrTx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737360" indent="-365760">
              <a:spcBef>
                <a:spcPts val="700"/>
              </a:spcBef>
              <a:buClrTx/>
              <a:buSzPct val="100000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194560" indent="-365760">
              <a:spcBef>
                <a:spcPts val="700"/>
              </a:spcBef>
              <a:buClrTx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6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14387" marR="0" indent="-35718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200150" marR="0" indent="-2857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52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09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67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24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66666"/>
        <a:buFont typeface="Arial"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81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o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38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ct val="100000"/>
        <a:buFont typeface="Arial"/>
        <a:buChar char="▪"/>
        <a:tabLst/>
        <a:defRPr b="0" baseline="0" cap="none" i="0" spc="0" strike="noStrike" sz="3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www.youtube.com/watch?v=OqqKEgrPhHo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G_1209.jpeg" descr="IMG_1209.jpeg"/>
          <p:cNvPicPr>
            <a:picLocks noChangeAspect="1"/>
          </p:cNvPicPr>
          <p:nvPr/>
        </p:nvPicPr>
        <p:blipFill>
          <a:blip r:embed="rId2">
            <a:alphaModFix amt="48054"/>
            <a:extLst/>
          </a:blip>
          <a:srcRect l="10390" t="9089" r="0" b="0"/>
          <a:stretch>
            <a:fillRect/>
          </a:stretch>
        </p:blipFill>
        <p:spPr>
          <a:xfrm>
            <a:off x="5754" y="-45244"/>
            <a:ext cx="9132306" cy="694859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24"/>
          <p:cNvSpPr txBox="1"/>
          <p:nvPr>
            <p:ph type="subTitle" sz="half" idx="1"/>
          </p:nvPr>
        </p:nvSpPr>
        <p:spPr>
          <a:xfrm>
            <a:off x="685800" y="3180497"/>
            <a:ext cx="8006590" cy="2015067"/>
          </a:xfrm>
          <a:prstGeom prst="rect">
            <a:avLst/>
          </a:prstGeom>
        </p:spPr>
        <p:txBody>
          <a:bodyPr/>
          <a:lstStyle>
            <a:lvl1pPr indent="0" algn="l">
              <a:defRPr sz="2500">
                <a:solidFill>
                  <a:srgbClr val="000000"/>
                </a:solidFill>
              </a:defRPr>
            </a:lvl1pPr>
          </a:lstStyle>
          <a:p>
            <a:pPr/>
            <a:r>
              <a:t>What is the most intense movie you have ever seen that had you feeling anxious, scared, nervous or something like that?</a:t>
            </a:r>
          </a:p>
        </p:txBody>
      </p:sp>
      <p:sp>
        <p:nvSpPr>
          <p:cNvPr id="75" name="Welcome To Class!"/>
          <p:cNvSpPr txBox="1"/>
          <p:nvPr/>
        </p:nvSpPr>
        <p:spPr>
          <a:xfrm>
            <a:off x="2790826" y="750254"/>
            <a:ext cx="356234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Welcome To Class!</a:t>
            </a:r>
          </a:p>
        </p:txBody>
      </p:sp>
      <p:sp>
        <p:nvSpPr>
          <p:cNvPr id="76" name="Question of the Day:"/>
          <p:cNvSpPr txBox="1"/>
          <p:nvPr/>
        </p:nvSpPr>
        <p:spPr>
          <a:xfrm>
            <a:off x="2551969" y="2189353"/>
            <a:ext cx="4040062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3000"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Question of the Day:</a:t>
            </a:r>
          </a:p>
        </p:txBody>
      </p:sp>
      <p:sp>
        <p:nvSpPr>
          <p:cNvPr id="77" name="Type your response in the chat window!"/>
          <p:cNvSpPr txBox="1"/>
          <p:nvPr/>
        </p:nvSpPr>
        <p:spPr>
          <a:xfrm>
            <a:off x="1473466" y="5463823"/>
            <a:ext cx="6197068" cy="449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/>
            </a:lvl1pPr>
          </a:lstStyle>
          <a:p>
            <a:pPr/>
            <a:r>
              <a:t>Type your response in the chat window!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6" grpId="1"/>
      <p:bldP build="p" bldLvl="5" animBg="1" rev="0" advAuto="0" spid="77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60"/>
          <p:cNvSpPr/>
          <p:nvPr/>
        </p:nvSpPr>
        <p:spPr>
          <a:xfrm>
            <a:off x="792299" y="168849"/>
            <a:ext cx="2052300" cy="16755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7" name="Shape 61"/>
          <p:cNvSpPr/>
          <p:nvPr/>
        </p:nvSpPr>
        <p:spPr>
          <a:xfrm>
            <a:off x="363674" y="116899"/>
            <a:ext cx="2688602" cy="454502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08" name="Screen Shot 2020-03-21 at 7.57.03 AM.png" descr="Screen Shot 2020-03-21 at 7.57.03 AM.png"/>
          <p:cNvPicPr>
            <a:picLocks noChangeAspect="1"/>
          </p:cNvPicPr>
          <p:nvPr/>
        </p:nvPicPr>
        <p:blipFill>
          <a:blip r:embed="rId2">
            <a:alphaModFix amt="48628"/>
            <a:extLst/>
          </a:blip>
          <a:srcRect l="12298" t="0" r="21102" b="0"/>
          <a:stretch>
            <a:fillRect/>
          </a:stretch>
        </p:blipFill>
        <p:spPr>
          <a:xfrm>
            <a:off x="-17100" y="-12704"/>
            <a:ext cx="9178200" cy="6883408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Video Clip"/>
          <p:cNvSpPr txBox="1"/>
          <p:nvPr/>
        </p:nvSpPr>
        <p:spPr>
          <a:xfrm>
            <a:off x="3591986" y="750254"/>
            <a:ext cx="196002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Video Clip</a:t>
            </a:r>
          </a:p>
        </p:txBody>
      </p:sp>
      <p:sp>
        <p:nvSpPr>
          <p:cNvPr id="110" name="Questions:"/>
          <p:cNvSpPr txBox="1"/>
          <p:nvPr/>
        </p:nvSpPr>
        <p:spPr>
          <a:xfrm>
            <a:off x="516818" y="2124560"/>
            <a:ext cx="81103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Questions:</a:t>
            </a:r>
          </a:p>
        </p:txBody>
      </p:sp>
      <p:sp>
        <p:nvSpPr>
          <p:cNvPr id="111" name="Who was in control of their defense mechanisms?"/>
          <p:cNvSpPr txBox="1"/>
          <p:nvPr/>
        </p:nvSpPr>
        <p:spPr>
          <a:xfrm>
            <a:off x="516818" y="2832315"/>
            <a:ext cx="8110364" cy="1148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b="1" sz="2400"/>
            </a:pPr>
            <a:r>
              <a:t>Who was in control of their defense mechanisms?</a:t>
            </a:r>
          </a:p>
          <a:p>
            <a:pPr>
              <a:defRPr b="1"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60"/>
          <p:cNvSpPr/>
          <p:nvPr/>
        </p:nvSpPr>
        <p:spPr>
          <a:xfrm>
            <a:off x="792299" y="168849"/>
            <a:ext cx="2052300" cy="16755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4" name="Shape 61"/>
          <p:cNvSpPr/>
          <p:nvPr/>
        </p:nvSpPr>
        <p:spPr>
          <a:xfrm>
            <a:off x="363674" y="116899"/>
            <a:ext cx="2688602" cy="454502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15" name="Screen Shot 2020-03-21 at 7.57.03 AM.png" descr="Screen Shot 2020-03-21 at 7.57.03 AM.png"/>
          <p:cNvPicPr>
            <a:picLocks noChangeAspect="1"/>
          </p:cNvPicPr>
          <p:nvPr/>
        </p:nvPicPr>
        <p:blipFill>
          <a:blip r:embed="rId2">
            <a:alphaModFix amt="48628"/>
            <a:extLst/>
          </a:blip>
          <a:srcRect l="12298" t="0" r="21102" b="0"/>
          <a:stretch>
            <a:fillRect/>
          </a:stretch>
        </p:blipFill>
        <p:spPr>
          <a:xfrm>
            <a:off x="-17100" y="-12704"/>
            <a:ext cx="9178200" cy="688340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Video Clip"/>
          <p:cNvSpPr txBox="1"/>
          <p:nvPr/>
        </p:nvSpPr>
        <p:spPr>
          <a:xfrm>
            <a:off x="3591986" y="750254"/>
            <a:ext cx="196002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Video Clip</a:t>
            </a:r>
          </a:p>
        </p:txBody>
      </p:sp>
      <p:sp>
        <p:nvSpPr>
          <p:cNvPr id="117" name="Questions:"/>
          <p:cNvSpPr txBox="1"/>
          <p:nvPr/>
        </p:nvSpPr>
        <p:spPr>
          <a:xfrm>
            <a:off x="516818" y="2124560"/>
            <a:ext cx="81103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Questions:</a:t>
            </a:r>
          </a:p>
        </p:txBody>
      </p:sp>
      <p:sp>
        <p:nvSpPr>
          <p:cNvPr id="118" name="Who was in control of their defense mechanisms?…"/>
          <p:cNvSpPr txBox="1"/>
          <p:nvPr/>
        </p:nvSpPr>
        <p:spPr>
          <a:xfrm>
            <a:off x="516818" y="2832315"/>
            <a:ext cx="8110364" cy="185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b="1" sz="2400"/>
            </a:pPr>
            <a:r>
              <a:t>Who was in control of their defense mechanisms?</a:t>
            </a:r>
          </a:p>
          <a:p>
            <a:pPr marL="240631" indent="-240631">
              <a:buSzPct val="100000"/>
              <a:buChar char="•"/>
              <a:defRPr b="1" sz="2400"/>
            </a:pPr>
            <a:r>
              <a:t>What was the result of not keeping their defense mechanisms under control?</a:t>
            </a:r>
          </a:p>
          <a:p>
            <a:pPr>
              <a:defRPr b="1" sz="24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60"/>
          <p:cNvSpPr/>
          <p:nvPr/>
        </p:nvSpPr>
        <p:spPr>
          <a:xfrm>
            <a:off x="792299" y="168849"/>
            <a:ext cx="2052300" cy="16755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" name="Shape 61"/>
          <p:cNvSpPr/>
          <p:nvPr/>
        </p:nvSpPr>
        <p:spPr>
          <a:xfrm>
            <a:off x="363674" y="116899"/>
            <a:ext cx="2688602" cy="454502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22" name="Screen Shot 2020-03-21 at 7.57.03 AM.png" descr="Screen Shot 2020-03-21 at 7.57.03 AM.png"/>
          <p:cNvPicPr>
            <a:picLocks noChangeAspect="1"/>
          </p:cNvPicPr>
          <p:nvPr/>
        </p:nvPicPr>
        <p:blipFill>
          <a:blip r:embed="rId2">
            <a:alphaModFix amt="48628"/>
            <a:extLst/>
          </a:blip>
          <a:srcRect l="12298" t="0" r="21102" b="0"/>
          <a:stretch>
            <a:fillRect/>
          </a:stretch>
        </p:blipFill>
        <p:spPr>
          <a:xfrm>
            <a:off x="-17100" y="-12704"/>
            <a:ext cx="9178200" cy="688340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Video Clip"/>
          <p:cNvSpPr txBox="1"/>
          <p:nvPr/>
        </p:nvSpPr>
        <p:spPr>
          <a:xfrm>
            <a:off x="3591986" y="750254"/>
            <a:ext cx="196002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Video Clip</a:t>
            </a:r>
          </a:p>
        </p:txBody>
      </p:sp>
      <p:sp>
        <p:nvSpPr>
          <p:cNvPr id="124" name="Questions:"/>
          <p:cNvSpPr txBox="1"/>
          <p:nvPr/>
        </p:nvSpPr>
        <p:spPr>
          <a:xfrm>
            <a:off x="516818" y="2124560"/>
            <a:ext cx="8110364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/>
            </a:lvl1pPr>
          </a:lstStyle>
          <a:p>
            <a:pPr/>
            <a:r>
              <a:t>Questions:</a:t>
            </a:r>
          </a:p>
        </p:txBody>
      </p:sp>
      <p:sp>
        <p:nvSpPr>
          <p:cNvPr id="125" name="Who was in control of their defense mechanisms?…"/>
          <p:cNvSpPr txBox="1"/>
          <p:nvPr/>
        </p:nvSpPr>
        <p:spPr>
          <a:xfrm>
            <a:off x="516818" y="2832315"/>
            <a:ext cx="8110364" cy="221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Char char="•"/>
              <a:defRPr b="1" sz="2400"/>
            </a:pPr>
            <a:r>
              <a:t>Who was in control of their defense mechanisms?</a:t>
            </a:r>
          </a:p>
          <a:p>
            <a:pPr marL="240631" indent="-240631">
              <a:buSzPct val="100000"/>
              <a:buChar char="•"/>
              <a:defRPr b="1" sz="2400"/>
            </a:pPr>
            <a:r>
              <a:t>What was the result of not keeping their defense mechanisms under control?</a:t>
            </a:r>
          </a:p>
          <a:p>
            <a:pPr marL="240631" indent="-240631">
              <a:buSzPct val="100000"/>
              <a:buChar char="•"/>
              <a:defRPr b="1" sz="2400"/>
            </a:pPr>
            <a:r>
              <a:t>How can not controlling our defense mechanisms get us in trouble?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7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73"/>
          <p:cNvSpPr/>
          <p:nvPr/>
        </p:nvSpPr>
        <p:spPr>
          <a:xfrm>
            <a:off x="0" y="9582"/>
            <a:ext cx="9143998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78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79"/>
          <p:cNvSpPr/>
          <p:nvPr/>
        </p:nvSpPr>
        <p:spPr>
          <a:xfrm>
            <a:off x="0" y="11825"/>
            <a:ext cx="9144001" cy="683434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" descr="Picture 1"/>
          <p:cNvPicPr>
            <a:picLocks noChangeAspect="1"/>
          </p:cNvPicPr>
          <p:nvPr/>
        </p:nvPicPr>
        <p:blipFill>
          <a:blip r:embed="rId2">
            <a:alphaModFix amt="24905"/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8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/>
          <a:p>
            <a:pPr/>
            <a:r>
              <a:t>Challenge</a:t>
            </a:r>
          </a:p>
        </p:txBody>
      </p:sp>
      <p:sp>
        <p:nvSpPr>
          <p:cNvPr id="135" name="Shape 85"/>
          <p:cNvSpPr txBox="1"/>
          <p:nvPr>
            <p:ph type="body" idx="1"/>
          </p:nvPr>
        </p:nvSpPr>
        <p:spPr>
          <a:xfrm>
            <a:off x="457199" y="1378486"/>
            <a:ext cx="7726792" cy="4967702"/>
          </a:xfrm>
          <a:prstGeom prst="rect">
            <a:avLst/>
          </a:prstGeom>
        </p:spPr>
        <p:txBody>
          <a:bodyPr/>
          <a:lstStyle/>
          <a:p>
            <a:pPr marL="457200" indent="-419100">
              <a:defRPr sz="2400"/>
            </a:pPr>
            <a:r>
              <a:t>Notice how you respond in pressure situations. Is your response more often positive or negative?</a:t>
            </a:r>
          </a:p>
          <a:p>
            <a:pPr marL="457200" indent="-419100">
              <a:defRPr sz="2400"/>
            </a:pPr>
            <a:r>
              <a:t>Notice how well you are able to maintain control of your defense mechanisms. If you can, identify situations where you struggle controlling your defense mechanisms.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encil4.jpg" descr="pencil4.jpg"/>
          <p:cNvPicPr>
            <a:picLocks noChangeAspect="1"/>
          </p:cNvPicPr>
          <p:nvPr/>
        </p:nvPicPr>
        <p:blipFill>
          <a:blip r:embed="rId2">
            <a:extLst/>
          </a:blip>
          <a:srcRect l="0" t="0" r="10496" b="0"/>
          <a:stretch>
            <a:fillRect/>
          </a:stretch>
        </p:blipFill>
        <p:spPr>
          <a:xfrm>
            <a:off x="-53765" y="-30748"/>
            <a:ext cx="9251530" cy="6919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extBox 3"/>
          <p:cNvSpPr txBox="1"/>
          <p:nvPr/>
        </p:nvSpPr>
        <p:spPr>
          <a:xfrm>
            <a:off x="1384134" y="1195593"/>
            <a:ext cx="6125449" cy="130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Draw a picture that represents a positive Defense Mechanism that you have recently used in a pressure situation.</a:t>
            </a:r>
          </a:p>
        </p:txBody>
      </p:sp>
      <p:sp>
        <p:nvSpPr>
          <p:cNvPr id="139" name="TextBox 1"/>
          <p:cNvSpPr txBox="1"/>
          <p:nvPr/>
        </p:nvSpPr>
        <p:spPr>
          <a:xfrm>
            <a:off x="3325677" y="243115"/>
            <a:ext cx="2492646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Art Activity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encil3.jpg" descr="pencil3.jpg"/>
          <p:cNvPicPr>
            <a:picLocks noChangeAspect="1"/>
          </p:cNvPicPr>
          <p:nvPr/>
        </p:nvPicPr>
        <p:blipFill>
          <a:blip r:embed="rId2">
            <a:extLst/>
          </a:blip>
          <a:srcRect l="4253" t="0" r="9208" b="0"/>
          <a:stretch>
            <a:fillRect/>
          </a:stretch>
        </p:blipFill>
        <p:spPr>
          <a:xfrm>
            <a:off x="-32676" y="-33105"/>
            <a:ext cx="9209352" cy="692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9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Journal Activity</a:t>
            </a:r>
          </a:p>
        </p:txBody>
      </p:sp>
      <p:sp>
        <p:nvSpPr>
          <p:cNvPr id="143" name="Make a list of at least three situations this week where you used defense mechanisms.…"/>
          <p:cNvSpPr txBox="1"/>
          <p:nvPr/>
        </p:nvSpPr>
        <p:spPr>
          <a:xfrm>
            <a:off x="581722" y="2703210"/>
            <a:ext cx="8229601" cy="2836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600"/>
            </a:pPr>
            <a:r>
              <a:t>Make a list of at least three situations this week where you used defense mechanisms. </a:t>
            </a:r>
          </a:p>
          <a:p>
            <a:pPr>
              <a:defRPr sz="2600"/>
            </a:pPr>
          </a:p>
          <a:p>
            <a:pPr>
              <a:defRPr sz="2600"/>
            </a:pPr>
            <a:r>
              <a:t>Write down how you responded and whether it was negative or positive.</a:t>
            </a:r>
          </a:p>
          <a:p>
            <a:pPr>
              <a:defRPr sz="26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utterstock_83341201.jpg" descr="shutterstock_833412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644" y="107503"/>
            <a:ext cx="3888356" cy="282483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95"/>
          <p:cNvSpPr txBox="1"/>
          <p:nvPr>
            <p:ph type="title"/>
          </p:nvPr>
        </p:nvSpPr>
        <p:spPr>
          <a:xfrm>
            <a:off x="170229" y="426562"/>
            <a:ext cx="8229601" cy="8923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Plugging in Activity</a:t>
            </a:r>
          </a:p>
        </p:txBody>
      </p:sp>
      <p:sp>
        <p:nvSpPr>
          <p:cNvPr id="147" name="Talk to a parent, guardian or older sibling about defense mechanisms. Explain to them the metaphor of the armor.…"/>
          <p:cNvSpPr txBox="1"/>
          <p:nvPr/>
        </p:nvSpPr>
        <p:spPr>
          <a:xfrm>
            <a:off x="581722" y="3020710"/>
            <a:ext cx="8229601" cy="3027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/>
            </a:pPr>
            <a:r>
              <a:t>Talk to a parent, guardian or older sibling about defense mechanisms. Explain to them the metaphor of the armor.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Ask them how they respond when they feel they are being attacked. </a:t>
            </a:r>
          </a:p>
          <a:p>
            <a:pPr>
              <a:defRPr sz="2500"/>
            </a:pPr>
          </a:p>
          <a:p>
            <a:pPr>
              <a:defRPr sz="2500"/>
            </a:pPr>
            <a:r>
              <a:t>Ask them the following question: Why is it important to learn to control how you react in pressure situations?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"/>
            <a:ext cx="9144000" cy="677712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29"/>
          <p:cNvSpPr txBox="1"/>
          <p:nvPr>
            <p:ph type="title"/>
          </p:nvPr>
        </p:nvSpPr>
        <p:spPr>
          <a:xfrm>
            <a:off x="2080554" y="1640217"/>
            <a:ext cx="6027476" cy="2212286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How many times can you write your name in 30 seconds?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warp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36"/>
          <p:cNvSpPr/>
          <p:nvPr/>
        </p:nvSpPr>
        <p:spPr>
          <a:xfrm>
            <a:off x="-1" y="-91009"/>
            <a:ext cx="9144001" cy="704001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4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" name="Shape 42"/>
          <p:cNvSpPr/>
          <p:nvPr/>
        </p:nvSpPr>
        <p:spPr>
          <a:xfrm>
            <a:off x="0" y="-93384"/>
            <a:ext cx="9144001" cy="704477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47"/>
          <p:cNvSpPr/>
          <p:nvPr/>
        </p:nvSpPr>
        <p:spPr>
          <a:xfrm>
            <a:off x="1363780" y="0"/>
            <a:ext cx="641643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52"/>
          <p:cNvSpPr/>
          <p:nvPr/>
        </p:nvSpPr>
        <p:spPr>
          <a:xfrm>
            <a:off x="792299" y="168849"/>
            <a:ext cx="2052300" cy="16755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0" name="Shape 53"/>
          <p:cNvSpPr/>
          <p:nvPr/>
        </p:nvSpPr>
        <p:spPr>
          <a:xfrm>
            <a:off x="363674" y="116899"/>
            <a:ext cx="2688602" cy="454502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1" name="Shape 54"/>
          <p:cNvSpPr/>
          <p:nvPr/>
        </p:nvSpPr>
        <p:spPr>
          <a:xfrm>
            <a:off x="0" y="-8318"/>
            <a:ext cx="9144000" cy="687463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59"/>
          <p:cNvSpPr/>
          <p:nvPr/>
        </p:nvSpPr>
        <p:spPr>
          <a:xfrm>
            <a:off x="1688516" y="0"/>
            <a:ext cx="5542565" cy="685799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4" name="Shape 60"/>
          <p:cNvSpPr/>
          <p:nvPr/>
        </p:nvSpPr>
        <p:spPr>
          <a:xfrm>
            <a:off x="792299" y="168849"/>
            <a:ext cx="2052300" cy="16755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5" name="Shape 61"/>
          <p:cNvSpPr/>
          <p:nvPr/>
        </p:nvSpPr>
        <p:spPr>
          <a:xfrm>
            <a:off x="363674" y="116899"/>
            <a:ext cx="2688602" cy="454502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6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" name="Shape 67"/>
          <p:cNvSpPr/>
          <p:nvPr/>
        </p:nvSpPr>
        <p:spPr>
          <a:xfrm>
            <a:off x="-1" y="6352"/>
            <a:ext cx="9148099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60"/>
          <p:cNvSpPr/>
          <p:nvPr/>
        </p:nvSpPr>
        <p:spPr>
          <a:xfrm>
            <a:off x="792299" y="168849"/>
            <a:ext cx="2052300" cy="1675501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1" name="Shape 61"/>
          <p:cNvSpPr/>
          <p:nvPr/>
        </p:nvSpPr>
        <p:spPr>
          <a:xfrm>
            <a:off x="363674" y="116899"/>
            <a:ext cx="2688602" cy="454502"/>
          </a:xfrm>
          <a:prstGeom prst="rect">
            <a:avLst/>
          </a:prstGeom>
          <a:solidFill>
            <a:srgbClr val="FFFFFF"/>
          </a:solidFill>
          <a:ln w="19050">
            <a:solidFill>
              <a:srgbClr val="FFFFFF"/>
            </a:solidFill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02" name="Screen Shot 2020-03-21 at 7.57.03 AM.png" descr="Screen Shot 2020-03-21 at 7.57.03 AM.png"/>
          <p:cNvPicPr>
            <a:picLocks noChangeAspect="1"/>
          </p:cNvPicPr>
          <p:nvPr/>
        </p:nvPicPr>
        <p:blipFill>
          <a:blip r:embed="rId2">
            <a:alphaModFix amt="48628"/>
            <a:extLst/>
          </a:blip>
          <a:srcRect l="12298" t="0" r="21102" b="0"/>
          <a:stretch>
            <a:fillRect/>
          </a:stretch>
        </p:blipFill>
        <p:spPr>
          <a:xfrm>
            <a:off x="-17100" y="-12704"/>
            <a:ext cx="9178200" cy="6883408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Video Clip"/>
          <p:cNvSpPr txBox="1"/>
          <p:nvPr/>
        </p:nvSpPr>
        <p:spPr>
          <a:xfrm>
            <a:off x="3591986" y="750254"/>
            <a:ext cx="1960028" cy="51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3000"/>
            </a:lvl1pPr>
          </a:lstStyle>
          <a:p>
            <a:pPr/>
            <a:r>
              <a:t>Video Clip</a:t>
            </a:r>
          </a:p>
        </p:txBody>
      </p:sp>
      <p:sp>
        <p:nvSpPr>
          <p:cNvPr id="104" name="https://www.youtube.com/watch?v=OqqKEgrPhHo"/>
          <p:cNvSpPr txBox="1"/>
          <p:nvPr/>
        </p:nvSpPr>
        <p:spPr>
          <a:xfrm>
            <a:off x="-224037" y="5613267"/>
            <a:ext cx="993362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400"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1155CC"/>
                  </a:solidFill>
                </a:uFill>
                <a:hlinkClick r:id="rId3" invalidUrl="" action="" tgtFrame="" tooltip="" history="1" highlightClick="0" endSnd="0"/>
              </a:rPr>
              <a:t>https://www.youtube.com/watch?v=OqqKEgrPhHo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