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Arial"/>
      </a:defRPr>
    </a:lvl1pPr>
    <a:lvl2pPr indent="228600" defTabSz="457200" latinLnBrk="0">
      <a:defRPr sz="1200">
        <a:latin typeface="+mn-lt"/>
        <a:ea typeface="+mn-ea"/>
        <a:cs typeface="+mn-cs"/>
        <a:sym typeface="Arial"/>
      </a:defRPr>
    </a:lvl2pPr>
    <a:lvl3pPr indent="457200" defTabSz="457200" latinLnBrk="0">
      <a:defRPr sz="1200">
        <a:latin typeface="+mn-lt"/>
        <a:ea typeface="+mn-ea"/>
        <a:cs typeface="+mn-cs"/>
        <a:sym typeface="Arial"/>
      </a:defRPr>
    </a:lvl3pPr>
    <a:lvl4pPr indent="685800" defTabSz="457200" latinLnBrk="0">
      <a:defRPr sz="1200">
        <a:latin typeface="+mn-lt"/>
        <a:ea typeface="+mn-ea"/>
        <a:cs typeface="+mn-cs"/>
        <a:sym typeface="Arial"/>
      </a:defRPr>
    </a:lvl4pPr>
    <a:lvl5pPr indent="914400" defTabSz="457200" latinLnBrk="0">
      <a:defRPr sz="1200"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/>
          <a:lstStyle>
            <a:lvl1pPr indent="304800"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85800" y="3786737"/>
            <a:ext cx="7772400" cy="1046318"/>
          </a:xfrm>
          <a:prstGeom prst="rect">
            <a:avLst/>
          </a:prstGeom>
        </p:spPr>
        <p:txBody>
          <a:bodyPr/>
          <a:lstStyle>
            <a:lvl1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Col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16"/>
          <p:cNvSpPr txBox="1"/>
          <p:nvPr>
            <p:ph type="body" sz="half" idx="13"/>
          </p:nvPr>
        </p:nvSpPr>
        <p:spPr>
          <a:xfrm>
            <a:off x="4692272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457200" y="5875077"/>
            <a:ext cx="8229600" cy="692694"/>
          </a:xfrm>
          <a:prstGeom prst="rect">
            <a:avLst/>
          </a:prstGeom>
        </p:spPr>
        <p:txBody>
          <a:bodyPr/>
          <a:lstStyle>
            <a:lvl1pPr marL="285750" indent="-285750" algn="ctr">
              <a:spcBef>
                <a:spcPts val="300"/>
              </a:spcBef>
              <a:defRPr sz="1800"/>
            </a:lvl1pPr>
            <a:lvl2pPr marL="285750" indent="-285750" algn="ctr">
              <a:spcBef>
                <a:spcPts val="300"/>
              </a:spcBef>
              <a:defRPr sz="1800"/>
            </a:lvl2pPr>
            <a:lvl3pPr marL="285750" algn="ctr">
              <a:spcBef>
                <a:spcPts val="300"/>
              </a:spcBef>
              <a:defRPr sz="1800"/>
            </a:lvl3pPr>
            <a:lvl4pPr marL="285750" indent="-285750" algn="ctr">
              <a:spcBef>
                <a:spcPts val="300"/>
              </a:spcBef>
              <a:defRPr sz="1800"/>
            </a:lvl4pPr>
            <a:lvl5pPr marL="285750" indent="-285750" algn="ctr">
              <a:spcBef>
                <a:spcPts val="3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>
              <a:defRPr b="0"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700"/>
              </a:spcBef>
              <a:buClrTx/>
              <a:buSzPct val="100000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SzPct val="100000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FFFFFF"/>
            </a:gs>
            <a:gs pos="100000">
              <a:srgbClr val="94949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 xmlns:p14="http://schemas.microsoft.com/office/powerpoint/2010/main" spd="med" advClick="1"/>
  <p:txStyles>
    <p:title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youtube.com/watch?v=8XQzQYFYfy8&amp;t=1s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G_5926.JPG" descr="IMG_59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" y="0"/>
            <a:ext cx="913485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Welcome To Class!"/>
          <p:cNvSpPr txBox="1"/>
          <p:nvPr/>
        </p:nvSpPr>
        <p:spPr>
          <a:xfrm>
            <a:off x="2790826" y="241299"/>
            <a:ext cx="356234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Welcome To Class!</a:t>
            </a:r>
          </a:p>
        </p:txBody>
      </p:sp>
      <p:sp>
        <p:nvSpPr>
          <p:cNvPr id="84" name="What is your favorite rollercoaster or amusement park ride that you have been on and why?"/>
          <p:cNvSpPr txBox="1"/>
          <p:nvPr/>
        </p:nvSpPr>
        <p:spPr>
          <a:xfrm>
            <a:off x="4607420" y="2731671"/>
            <a:ext cx="429782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is your favorite rollercoaster or amusement park ride that you have been on and why?</a:t>
            </a:r>
          </a:p>
        </p:txBody>
      </p:sp>
      <p:sp>
        <p:nvSpPr>
          <p:cNvPr id="85" name="Question of the day:"/>
          <p:cNvSpPr txBox="1"/>
          <p:nvPr/>
        </p:nvSpPr>
        <p:spPr>
          <a:xfrm>
            <a:off x="3873499" y="1900349"/>
            <a:ext cx="259819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Question of the day:</a:t>
            </a:r>
          </a:p>
        </p:txBody>
      </p:sp>
      <p:sp>
        <p:nvSpPr>
          <p:cNvPr id="86" name="Type your response in the chat window!"/>
          <p:cNvSpPr txBox="1"/>
          <p:nvPr/>
        </p:nvSpPr>
        <p:spPr>
          <a:xfrm>
            <a:off x="4183693" y="5132907"/>
            <a:ext cx="48278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Type your response in the chat window!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6" grpId="3"/>
      <p:bldP build="p" bldLvl="5" animBg="1" rev="0" advAuto="0" spid="84" grpId="1"/>
      <p:bldP build="p" bldLvl="5" animBg="1" rev="0" advAuto="0" spid="8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76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81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86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91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encil4.jpg" descr="pencil4.jpg"/>
          <p:cNvPicPr>
            <a:picLocks noChangeAspect="1"/>
          </p:cNvPicPr>
          <p:nvPr/>
        </p:nvPicPr>
        <p:blipFill>
          <a:blip r:embed="rId2">
            <a:extLst/>
          </a:blip>
          <a:srcRect l="0" t="0" r="10496" b="0"/>
          <a:stretch>
            <a:fillRect/>
          </a:stretch>
        </p:blipFill>
        <p:spPr>
          <a:xfrm>
            <a:off x="-53765" y="-30748"/>
            <a:ext cx="9251530" cy="691949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3"/>
          <p:cNvSpPr txBox="1"/>
          <p:nvPr/>
        </p:nvSpPr>
        <p:spPr>
          <a:xfrm>
            <a:off x="1384134" y="1195593"/>
            <a:ext cx="6125449" cy="4959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/>
            </a:pPr>
            <a:r>
              <a:t>Draw a picture of a roller coaster with one track showing the fast and easy track and another showing the harder but worth it. </a:t>
            </a:r>
          </a:p>
          <a:p>
            <a:pPr>
              <a:defRPr sz="2100"/>
            </a:pPr>
          </a:p>
          <a:p>
            <a:pPr>
              <a:defRPr sz="2100"/>
            </a:pPr>
            <a:r>
              <a:t>Where do you see yourself on the Reality Ride? Mark where you are on the ride with a star or a stick figure of yourself.</a:t>
            </a:r>
          </a:p>
          <a:p>
            <a:pPr>
              <a:defRPr sz="2100"/>
            </a:pPr>
          </a:p>
          <a:p>
            <a:pPr>
              <a:defRPr sz="2100"/>
            </a:pPr>
          </a:p>
          <a:p>
            <a:pPr>
              <a:defRPr sz="2100"/>
            </a:pPr>
          </a:p>
          <a:p>
            <a:pPr>
              <a:defRPr sz="2100"/>
            </a:pPr>
            <a:r>
              <a:t>On your picture answer the following questions:</a:t>
            </a:r>
          </a:p>
          <a:p>
            <a:pPr>
              <a:defRPr sz="2100"/>
            </a:pPr>
            <a:r>
              <a:t>Have you ever gotten in trouble for the same thing over and over again? </a:t>
            </a:r>
          </a:p>
          <a:p>
            <a:pPr>
              <a:defRPr sz="2100"/>
            </a:pPr>
            <a:r>
              <a:t>How have you gotten out of the loop in the past?</a:t>
            </a:r>
          </a:p>
          <a:p>
            <a:pPr>
              <a:defRPr sz="2100"/>
            </a:pPr>
            <a:r>
              <a:t>List your top 5 strengths</a:t>
            </a:r>
          </a:p>
        </p:txBody>
      </p:sp>
      <p:sp>
        <p:nvSpPr>
          <p:cNvPr id="117" name="TextBox 1"/>
          <p:cNvSpPr txBox="1"/>
          <p:nvPr/>
        </p:nvSpPr>
        <p:spPr>
          <a:xfrm>
            <a:off x="3325677" y="243115"/>
            <a:ext cx="249264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Art Activity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encil3.jpg" descr="pencil3.jpg"/>
          <p:cNvPicPr>
            <a:picLocks noChangeAspect="1"/>
          </p:cNvPicPr>
          <p:nvPr/>
        </p:nvPicPr>
        <p:blipFill>
          <a:blip r:embed="rId2">
            <a:extLst/>
          </a:blip>
          <a:srcRect l="4253" t="0" r="9208" b="0"/>
          <a:stretch>
            <a:fillRect/>
          </a:stretch>
        </p:blipFill>
        <p:spPr>
          <a:xfrm>
            <a:off x="-32676" y="-33105"/>
            <a:ext cx="9209352" cy="692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Journal Activity</a:t>
            </a:r>
          </a:p>
        </p:txBody>
      </p:sp>
      <p:sp>
        <p:nvSpPr>
          <p:cNvPr id="121" name="Whenever we make a choice we have consequences.…"/>
          <p:cNvSpPr txBox="1"/>
          <p:nvPr/>
        </p:nvSpPr>
        <p:spPr>
          <a:xfrm>
            <a:off x="581722" y="2703210"/>
            <a:ext cx="8229601" cy="40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/>
            </a:pPr>
            <a:r>
              <a:t>Whenever we make a choice we have consequences. </a:t>
            </a:r>
          </a:p>
          <a:p>
            <a:pPr>
              <a:defRPr sz="2600"/>
            </a:pPr>
            <a:r>
              <a:t>Give an example of a choice that has a positive consequence. </a:t>
            </a:r>
          </a:p>
          <a:p>
            <a:pPr>
              <a:defRPr sz="2600"/>
            </a:pPr>
          </a:p>
          <a:p>
            <a:pPr>
              <a:defRPr sz="2600"/>
            </a:pPr>
            <a:r>
              <a:t>Give an example of a choice that has a negative consequence.</a:t>
            </a:r>
          </a:p>
          <a:p>
            <a:pPr>
              <a:defRPr sz="2600"/>
            </a:pPr>
          </a:p>
          <a:p>
            <a:pPr>
              <a:defRPr sz="2600"/>
            </a:pPr>
            <a:r>
              <a:t>What is an example of something that is ‘harder but worth it’?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What opportunities would you like to have in life?…"/>
          <p:cNvSpPr txBox="1"/>
          <p:nvPr/>
        </p:nvSpPr>
        <p:spPr>
          <a:xfrm>
            <a:off x="1088979" y="1760694"/>
            <a:ext cx="7321641" cy="5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/>
            </a:pPr>
            <a:r>
              <a:t>What opportunities would you like to have in life? </a:t>
            </a:r>
          </a:p>
          <a:p>
            <a:pPr>
              <a:defRPr sz="2200"/>
            </a:pPr>
            <a:r>
              <a:t>Create a T chart on a paper to create a 1 year, 5 year, and 10 year goal for each section. 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Label the sections: Education/Learning, Job/Career, Hobbies/Interests, Friends/Familiy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Write a goal for each section that aligns with each timeframe. 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Choose one of those goals and create a game plan to achieve it (game plan=what do you have to do and what do you need to stop doing to achieve it)</a:t>
            </a:r>
          </a:p>
          <a:p>
            <a:pPr>
              <a:defRPr sz="2200"/>
            </a:pPr>
          </a:p>
        </p:txBody>
      </p:sp>
      <p:sp>
        <p:nvSpPr>
          <p:cNvPr id="124" name="Shape 95"/>
          <p:cNvSpPr txBox="1"/>
          <p:nvPr>
            <p:ph type="title"/>
          </p:nvPr>
        </p:nvSpPr>
        <p:spPr>
          <a:xfrm>
            <a:off x="457200" y="256635"/>
            <a:ext cx="8229600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Game Plan Activity</a:t>
            </a:r>
          </a:p>
        </p:txBody>
      </p:sp>
      <p:pic>
        <p:nvPicPr>
          <p:cNvPr id="125" name="gameplan.png" descr="gamepl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63149">
            <a:off x="551812" y="284775"/>
            <a:ext cx="870088" cy="1301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utterstock_83341201.jpg" descr="shutterstock_833412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644" y="107503"/>
            <a:ext cx="3888356" cy="282483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95"/>
          <p:cNvSpPr txBox="1"/>
          <p:nvPr>
            <p:ph type="title"/>
          </p:nvPr>
        </p:nvSpPr>
        <p:spPr>
          <a:xfrm>
            <a:off x="170229" y="426562"/>
            <a:ext cx="8229601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Plugging in Activity</a:t>
            </a:r>
          </a:p>
        </p:txBody>
      </p:sp>
      <p:sp>
        <p:nvSpPr>
          <p:cNvPr id="129" name="Draw or show a copy of the Reality Ride to a parent, guardian or older sibling.…"/>
          <p:cNvSpPr txBox="1"/>
          <p:nvPr/>
        </p:nvSpPr>
        <p:spPr>
          <a:xfrm>
            <a:off x="581722" y="3020710"/>
            <a:ext cx="8229601" cy="265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/>
            </a:pPr>
            <a:r>
              <a:t>Draw or show a copy of the Reality Ride to a parent, guardian or older sibling.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Ask them how the Reality Ride applies to their life.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Have them describe what it means to take the ‘harder but worth it’ track.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creen Shot 2020-03-18 at 10.55.34 AM.png" descr="Screen Shot 2020-03-18 at 10.55.34 AM.png"/>
          <p:cNvPicPr>
            <a:picLocks noChangeAspect="1"/>
          </p:cNvPicPr>
          <p:nvPr/>
        </p:nvPicPr>
        <p:blipFill>
          <a:blip r:embed="rId2">
            <a:alphaModFix amt="68615"/>
            <a:extLst/>
          </a:blip>
          <a:srcRect l="8379" t="0" r="4611" b="0"/>
          <a:stretch>
            <a:fillRect/>
          </a:stretch>
        </p:blipFill>
        <p:spPr>
          <a:xfrm>
            <a:off x="-44208" y="-22287"/>
            <a:ext cx="9232416" cy="6902574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https://www.youtube.com/watch?v=8XQzQYFYfy8&amp;t=1s"/>
          <p:cNvSpPr txBox="1"/>
          <p:nvPr/>
        </p:nvSpPr>
        <p:spPr>
          <a:xfrm>
            <a:off x="1724596" y="6027019"/>
            <a:ext cx="5694808" cy="33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3700"/>
              </a:lnSpc>
              <a:defRPr b="1" sz="1666"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https://www.youtube.com/watch?v=8XQzQYFYfy8&amp;t=1s</a:t>
            </a:r>
          </a:p>
        </p:txBody>
      </p:sp>
      <p:sp>
        <p:nvSpPr>
          <p:cNvPr id="90" name="Shape 34"/>
          <p:cNvSpPr txBox="1"/>
          <p:nvPr>
            <p:ph type="title"/>
          </p:nvPr>
        </p:nvSpPr>
        <p:spPr>
          <a:xfrm>
            <a:off x="1312824" y="1232093"/>
            <a:ext cx="6118492" cy="782543"/>
          </a:xfrm>
          <a:prstGeom prst="rect">
            <a:avLst/>
          </a:prstGeom>
        </p:spPr>
        <p:txBody>
          <a:bodyPr/>
          <a:lstStyle>
            <a:lvl1pPr indent="226313" algn="ctr" defTabSz="905255">
              <a:defRPr sz="4356"/>
            </a:lvl1pPr>
          </a:lstStyle>
          <a:p>
            <a:pPr/>
            <a:r>
              <a:t>Video Clip!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creen Shot 2020-03-18 at 10.56.25 AM.png" descr="Screen Shot 2020-03-18 at 10.56.25 AM.png"/>
          <p:cNvPicPr>
            <a:picLocks noChangeAspect="1"/>
          </p:cNvPicPr>
          <p:nvPr/>
        </p:nvPicPr>
        <p:blipFill>
          <a:blip r:embed="rId2">
            <a:alphaModFix amt="46988"/>
            <a:extLst/>
          </a:blip>
          <a:srcRect l="4305" t="0" r="4305" b="0"/>
          <a:stretch>
            <a:fillRect/>
          </a:stretch>
        </p:blipFill>
        <p:spPr>
          <a:xfrm>
            <a:off x="-12012" y="-28319"/>
            <a:ext cx="9168024" cy="6914638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40"/>
          <p:cNvSpPr txBox="1"/>
          <p:nvPr>
            <p:ph type="title"/>
          </p:nvPr>
        </p:nvSpPr>
        <p:spPr>
          <a:xfrm>
            <a:off x="-1" y="4998398"/>
            <a:ext cx="9144001" cy="813619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/>
            <a:r>
              <a:t>Why Do We Ride Roller Coasters?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46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51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56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61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66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71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PPT Day 1-2">
  <a:themeElements>
    <a:clrScheme name="PPT Day 1-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PPT Day 1-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PT Day 1-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PT Day 1-2">
  <a:themeElements>
    <a:clrScheme name="PPT Day 1-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PPT Day 1-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PT Day 1-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