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25" r:id="rId5"/>
    <p:sldId id="1026" r:id="rId6"/>
    <p:sldId id="1027" r:id="rId7"/>
    <p:sldId id="1028" r:id="rId8"/>
    <p:sldId id="1029" r:id="rId9"/>
    <p:sldId id="103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00" d="100"/>
          <a:sy n="100" d="100"/>
        </p:scale>
        <p:origin x="-1304" y="-496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F13260DE-0775-A44C-B395-F11EA75763D3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F13260DE-0775-A44C-B395-F11EA75763D3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3968" r="3770" b="4232"/>
          <a:stretch/>
        </p:blipFill>
        <p:spPr>
          <a:xfrm>
            <a:off x="1598672" y="689324"/>
            <a:ext cx="5774586" cy="429996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25351" y="5410200"/>
            <a:ext cx="27585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Climbing Out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lide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3968" r="3770" b="4232"/>
          <a:stretch/>
        </p:blipFill>
        <p:spPr>
          <a:xfrm>
            <a:off x="3129951" y="1353458"/>
            <a:ext cx="2693887" cy="2005963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9484" y="228600"/>
            <a:ext cx="3404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Climbing Out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1751" y="228600"/>
            <a:ext cx="8549640" cy="6400800"/>
            <a:chOff x="301751" y="228600"/>
            <a:chExt cx="8549640" cy="6400800"/>
          </a:xfrm>
        </p:grpSpPr>
        <p:pic>
          <p:nvPicPr>
            <p:cNvPr id="63" name="Picture 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1751" y="228600"/>
              <a:ext cx="8549640" cy="6400800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18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5" t="14219" r="4425" b="16336"/>
            <a:stretch/>
          </p:blipFill>
          <p:spPr bwMode="auto">
            <a:xfrm>
              <a:off x="1471083" y="1676400"/>
              <a:ext cx="7154334" cy="4445001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603" name="Text Box 14"/>
          <p:cNvSpPr txBox="1">
            <a:spLocks noChangeArrowheads="1"/>
          </p:cNvSpPr>
          <p:nvPr/>
        </p:nvSpPr>
        <p:spPr bwMode="auto">
          <a:xfrm>
            <a:off x="2209800" y="6049962"/>
            <a:ext cx="4791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Warning:</a:t>
            </a:r>
            <a:r>
              <a:rPr lang="en-US" dirty="0">
                <a:latin typeface="Arial"/>
                <a:cs typeface="Arial"/>
              </a:rPr>
              <a:t> if you try to get out you will be </a:t>
            </a:r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u="sng" dirty="0" smtClean="0">
                <a:solidFill>
                  <a:srgbClr val="FF0000"/>
                </a:solidFill>
                <a:latin typeface="Arial"/>
                <a:cs typeface="Arial"/>
              </a:rPr>
              <a:t>ttacked</a:t>
            </a:r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Why?</a:t>
            </a:r>
          </a:p>
        </p:txBody>
      </p:sp>
      <p:sp>
        <p:nvSpPr>
          <p:cNvPr id="25604" name="Line 26"/>
          <p:cNvSpPr>
            <a:spLocks noChangeShapeType="1"/>
          </p:cNvSpPr>
          <p:nvPr/>
        </p:nvSpPr>
        <p:spPr bwMode="auto">
          <a:xfrm flipH="1" flipV="1">
            <a:off x="5105400" y="5791199"/>
            <a:ext cx="152400" cy="284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581400" y="4363532"/>
            <a:ext cx="1524000" cy="938719"/>
            <a:chOff x="3581400" y="4363532"/>
            <a:chExt cx="1524000" cy="938719"/>
          </a:xfrm>
        </p:grpSpPr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3792220" y="4363532"/>
              <a:ext cx="1313180" cy="938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Why is it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difficult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for the crabs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   to climb out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   of the pot?</a:t>
              </a:r>
            </a:p>
          </p:txBody>
        </p:sp>
        <p:sp>
          <p:nvSpPr>
            <p:cNvPr id="25607" name="AutoShape 56"/>
            <p:cNvSpPr>
              <a:spLocks noChangeArrowheads="1"/>
            </p:cNvSpPr>
            <p:nvPr/>
          </p:nvSpPr>
          <p:spPr bwMode="auto">
            <a:xfrm>
              <a:off x="3581400" y="4398434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sp>
        <p:nvSpPr>
          <p:cNvPr id="25651" name="Text Box 8"/>
          <p:cNvSpPr txBox="1">
            <a:spLocks noChangeArrowheads="1"/>
          </p:cNvSpPr>
          <p:nvPr/>
        </p:nvSpPr>
        <p:spPr bwMode="auto">
          <a:xfrm>
            <a:off x="838200" y="1066800"/>
            <a:ext cx="2057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is the </a:t>
            </a:r>
            <a:r>
              <a:rPr lang="ja-JP" altLang="en-US" sz="900" dirty="0" smtClean="0">
                <a:latin typeface="Arial"/>
                <a:cs typeface="Arial"/>
              </a:rPr>
              <a:t>“</a:t>
            </a:r>
            <a:r>
              <a:rPr lang="en-US" altLang="ja-JP" sz="900" dirty="0" smtClean="0">
                <a:latin typeface="Arial"/>
                <a:cs typeface="Arial"/>
              </a:rPr>
              <a:t>pot</a:t>
            </a:r>
            <a:r>
              <a:rPr lang="ja-JP" altLang="en-US" sz="900" dirty="0" smtClean="0">
                <a:latin typeface="Arial"/>
                <a:cs typeface="Arial"/>
              </a:rPr>
              <a:t>”</a:t>
            </a:r>
            <a:r>
              <a:rPr lang="en-US" altLang="ja-JP" sz="900" dirty="0" smtClean="0">
                <a:latin typeface="Arial"/>
                <a:cs typeface="Arial"/>
              </a:rPr>
              <a:t> </a:t>
            </a:r>
            <a:r>
              <a:rPr lang="en-US" altLang="ja-JP" sz="900" dirty="0">
                <a:latin typeface="Arial"/>
                <a:cs typeface="Arial"/>
              </a:rPr>
              <a:t>that you are in?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5652" name="Oval 46"/>
          <p:cNvSpPr>
            <a:spLocks noChangeArrowheads="1"/>
          </p:cNvSpPr>
          <p:nvPr/>
        </p:nvSpPr>
        <p:spPr bwMode="auto">
          <a:xfrm>
            <a:off x="1024468" y="1319982"/>
            <a:ext cx="76200" cy="76200"/>
          </a:xfrm>
          <a:prstGeom prst="ellipse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>
              <a:latin typeface="Arial"/>
              <a:cs typeface="Arial"/>
            </a:endParaRPr>
          </a:p>
        </p:txBody>
      </p:sp>
      <p:sp>
        <p:nvSpPr>
          <p:cNvPr id="25653" name="AutoShape 57"/>
          <p:cNvSpPr>
            <a:spLocks noChangeArrowheads="1"/>
          </p:cNvSpPr>
          <p:nvPr/>
        </p:nvSpPr>
        <p:spPr bwMode="auto">
          <a:xfrm>
            <a:off x="533400" y="10668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812800" y="1600200"/>
            <a:ext cx="237813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When </a:t>
            </a:r>
            <a:r>
              <a:rPr lang="en-US" sz="900" dirty="0" smtClean="0">
                <a:latin typeface="Arial"/>
                <a:cs typeface="Arial"/>
              </a:rPr>
              <a:t>you </a:t>
            </a:r>
            <a:r>
              <a:rPr lang="en-US" sz="900" dirty="0">
                <a:latin typeface="Arial"/>
                <a:cs typeface="Arial"/>
              </a:rPr>
              <a:t>get in trouble (or in the pot)</a:t>
            </a:r>
          </a:p>
          <a:p>
            <a:pPr eaLnBrk="1" hangingPunct="1"/>
            <a:r>
              <a:rPr lang="en-US" sz="900" dirty="0" smtClean="0">
                <a:latin typeface="Arial"/>
                <a:cs typeface="Arial"/>
              </a:rPr>
              <a:t>are you keeping </a:t>
            </a:r>
            <a:r>
              <a:rPr lang="en-US" sz="900" dirty="0">
                <a:latin typeface="Arial"/>
                <a:cs typeface="Arial"/>
              </a:rPr>
              <a:t>others in, or </a:t>
            </a:r>
            <a:r>
              <a:rPr lang="en-US" sz="900" dirty="0" smtClean="0">
                <a:latin typeface="Arial"/>
                <a:cs typeface="Arial"/>
              </a:rPr>
              <a:t>yourself?</a:t>
            </a:r>
            <a:endParaRPr lang="en-US" sz="900" dirty="0">
              <a:latin typeface="Arial"/>
              <a:cs typeface="Arial"/>
            </a:endParaRPr>
          </a:p>
          <a:p>
            <a:pPr eaLnBrk="1" hangingPunct="1"/>
            <a:r>
              <a:rPr lang="en-US" sz="900" dirty="0">
                <a:latin typeface="Arial"/>
                <a:cs typeface="Arial"/>
              </a:rPr>
              <a:t>How?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35050" y="2133600"/>
            <a:ext cx="76200" cy="304800"/>
            <a:chOff x="1035050" y="2133600"/>
            <a:chExt cx="76200" cy="304800"/>
          </a:xfrm>
        </p:grpSpPr>
        <p:sp>
          <p:nvSpPr>
            <p:cNvPr id="25610" name="Oval 44"/>
            <p:cNvSpPr>
              <a:spLocks noChangeArrowheads="1"/>
            </p:cNvSpPr>
            <p:nvPr/>
          </p:nvSpPr>
          <p:spPr bwMode="auto">
            <a:xfrm>
              <a:off x="1035050" y="23622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11" name="Oval 45"/>
            <p:cNvSpPr>
              <a:spLocks noChangeArrowheads="1"/>
            </p:cNvSpPr>
            <p:nvPr/>
          </p:nvSpPr>
          <p:spPr bwMode="auto">
            <a:xfrm>
              <a:off x="1035050" y="21336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12" name="AutoShape 58"/>
          <p:cNvSpPr>
            <a:spLocks noChangeArrowheads="1"/>
          </p:cNvSpPr>
          <p:nvPr/>
        </p:nvSpPr>
        <p:spPr bwMode="auto">
          <a:xfrm>
            <a:off x="533400" y="16002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572000" y="2032000"/>
            <a:ext cx="2619023" cy="635000"/>
            <a:chOff x="5181600" y="1857375"/>
            <a:chExt cx="2619023" cy="635000"/>
          </a:xfrm>
        </p:grpSpPr>
        <p:sp>
          <p:nvSpPr>
            <p:cNvPr id="25614" name="Text Box 16"/>
            <p:cNvSpPr txBox="1">
              <a:spLocks noChangeArrowheads="1"/>
            </p:cNvSpPr>
            <p:nvPr/>
          </p:nvSpPr>
          <p:spPr bwMode="auto">
            <a:xfrm>
              <a:off x="5410200" y="1880543"/>
              <a:ext cx="239042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Who wants to see </a:t>
              </a:r>
              <a:r>
                <a:rPr lang="en-US" sz="900" dirty="0" smtClean="0">
                  <a:latin typeface="Arial"/>
                  <a:cs typeface="Arial"/>
                </a:rPr>
                <a:t>you climb out?  Why?</a:t>
              </a:r>
              <a:endParaRPr lang="en-US" altLang="ja-JP" sz="900" dirty="0">
                <a:latin typeface="Arial"/>
                <a:cs typeface="Arial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715000" y="2187575"/>
              <a:ext cx="76200" cy="304800"/>
              <a:chOff x="6400800" y="2187575"/>
              <a:chExt cx="76200" cy="304800"/>
            </a:xfrm>
          </p:grpSpPr>
          <p:sp>
            <p:nvSpPr>
              <p:cNvPr id="25649" name="Oval 30"/>
              <p:cNvSpPr>
                <a:spLocks noChangeArrowheads="1"/>
              </p:cNvSpPr>
              <p:nvPr/>
            </p:nvSpPr>
            <p:spPr bwMode="auto">
              <a:xfrm>
                <a:off x="6400800" y="21875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650" name="Oval 31"/>
              <p:cNvSpPr>
                <a:spLocks noChangeArrowheads="1"/>
              </p:cNvSpPr>
              <p:nvPr/>
            </p:nvSpPr>
            <p:spPr bwMode="auto">
              <a:xfrm>
                <a:off x="6400800" y="24161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25616" name="AutoShape 60"/>
            <p:cNvSpPr>
              <a:spLocks noChangeArrowheads="1"/>
            </p:cNvSpPr>
            <p:nvPr/>
          </p:nvSpPr>
          <p:spPr bwMode="auto">
            <a:xfrm>
              <a:off x="5181600" y="185737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sp>
        <p:nvSpPr>
          <p:cNvPr id="25658" name="Text Box 11"/>
          <p:cNvSpPr txBox="1">
            <a:spLocks noChangeArrowheads="1"/>
          </p:cNvSpPr>
          <p:nvPr/>
        </p:nvSpPr>
        <p:spPr bwMode="auto">
          <a:xfrm>
            <a:off x="6595098" y="3886200"/>
            <a:ext cx="15569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will </a:t>
            </a:r>
            <a:r>
              <a:rPr lang="en-US" sz="900" dirty="0" smtClean="0">
                <a:latin typeface="Arial"/>
                <a:cs typeface="Arial"/>
              </a:rPr>
              <a:t>your </a:t>
            </a:r>
            <a:r>
              <a:rPr lang="en-US" sz="900" dirty="0">
                <a:latin typeface="Arial"/>
                <a:cs typeface="Arial"/>
              </a:rPr>
              <a:t>future be </a:t>
            </a:r>
            <a:br>
              <a:rPr lang="en-US" sz="900" dirty="0">
                <a:latin typeface="Arial"/>
                <a:cs typeface="Arial"/>
              </a:rPr>
            </a:br>
            <a:r>
              <a:rPr lang="en-US" sz="900" dirty="0">
                <a:latin typeface="Arial"/>
                <a:cs typeface="Arial"/>
              </a:rPr>
              <a:t>like </a:t>
            </a:r>
            <a:r>
              <a:rPr lang="en-US" sz="900" dirty="0" smtClean="0">
                <a:latin typeface="Arial"/>
                <a:cs typeface="Arial"/>
              </a:rPr>
              <a:t>when you climb </a:t>
            </a:r>
            <a:r>
              <a:rPr lang="en-US" sz="900" dirty="0">
                <a:latin typeface="Arial"/>
                <a:cs typeface="Arial"/>
              </a:rPr>
              <a:t>out?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858000" y="4316461"/>
            <a:ext cx="76200" cy="533400"/>
            <a:chOff x="6705600" y="3832225"/>
            <a:chExt cx="76200" cy="533400"/>
          </a:xfrm>
        </p:grpSpPr>
        <p:sp>
          <p:nvSpPr>
            <p:cNvPr id="25659" name="Oval 32"/>
            <p:cNvSpPr>
              <a:spLocks noChangeArrowheads="1"/>
            </p:cNvSpPr>
            <p:nvPr/>
          </p:nvSpPr>
          <p:spPr bwMode="auto">
            <a:xfrm>
              <a:off x="6705600" y="383222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60" name="Oval 33"/>
            <p:cNvSpPr>
              <a:spLocks noChangeArrowheads="1"/>
            </p:cNvSpPr>
            <p:nvPr/>
          </p:nvSpPr>
          <p:spPr bwMode="auto">
            <a:xfrm>
              <a:off x="6705600" y="406082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61" name="Oval 34"/>
            <p:cNvSpPr>
              <a:spLocks noChangeArrowheads="1"/>
            </p:cNvSpPr>
            <p:nvPr/>
          </p:nvSpPr>
          <p:spPr bwMode="auto">
            <a:xfrm>
              <a:off x="6705600" y="428942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17" name="AutoShape 64"/>
          <p:cNvSpPr>
            <a:spLocks noChangeArrowheads="1"/>
          </p:cNvSpPr>
          <p:nvPr/>
        </p:nvSpPr>
        <p:spPr bwMode="auto">
          <a:xfrm>
            <a:off x="6290298" y="38862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</a:p>
        </p:txBody>
      </p:sp>
      <p:sp>
        <p:nvSpPr>
          <p:cNvPr id="25654" name="Text Box 15"/>
          <p:cNvSpPr txBox="1">
            <a:spLocks noChangeArrowheads="1"/>
          </p:cNvSpPr>
          <p:nvPr/>
        </p:nvSpPr>
        <p:spPr bwMode="auto">
          <a:xfrm>
            <a:off x="6544298" y="5105400"/>
            <a:ext cx="16853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are the </a:t>
            </a:r>
            <a:r>
              <a:rPr lang="en-US" sz="900" dirty="0" smtClean="0">
                <a:latin typeface="Arial"/>
                <a:cs typeface="Arial"/>
              </a:rPr>
              <a:t>tools you </a:t>
            </a:r>
            <a:r>
              <a:rPr lang="en-US" sz="900" dirty="0">
                <a:latin typeface="Arial"/>
                <a:cs typeface="Arial"/>
              </a:rPr>
              <a:t>can </a:t>
            </a:r>
            <a:br>
              <a:rPr lang="en-US" sz="900" dirty="0">
                <a:latin typeface="Arial"/>
                <a:cs typeface="Arial"/>
              </a:rPr>
            </a:br>
            <a:r>
              <a:rPr lang="en-US" sz="900" dirty="0">
                <a:latin typeface="Arial"/>
                <a:cs typeface="Arial"/>
              </a:rPr>
              <a:t>use to get out?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850063" y="5537200"/>
            <a:ext cx="76200" cy="533400"/>
            <a:chOff x="6621463" y="5003800"/>
            <a:chExt cx="76200" cy="533400"/>
          </a:xfrm>
        </p:grpSpPr>
        <p:sp>
          <p:nvSpPr>
            <p:cNvPr id="25655" name="Oval 35"/>
            <p:cNvSpPr>
              <a:spLocks noChangeArrowheads="1"/>
            </p:cNvSpPr>
            <p:nvPr/>
          </p:nvSpPr>
          <p:spPr bwMode="auto">
            <a:xfrm>
              <a:off x="6621463" y="50038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56" name="Oval 36"/>
            <p:cNvSpPr>
              <a:spLocks noChangeArrowheads="1"/>
            </p:cNvSpPr>
            <p:nvPr/>
          </p:nvSpPr>
          <p:spPr bwMode="auto">
            <a:xfrm>
              <a:off x="6621463" y="52324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57" name="Oval 37"/>
            <p:cNvSpPr>
              <a:spLocks noChangeArrowheads="1"/>
            </p:cNvSpPr>
            <p:nvPr/>
          </p:nvSpPr>
          <p:spPr bwMode="auto">
            <a:xfrm>
              <a:off x="6621463" y="54610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18" name="AutoShape 65"/>
          <p:cNvSpPr>
            <a:spLocks noChangeArrowheads="1"/>
          </p:cNvSpPr>
          <p:nvPr/>
        </p:nvSpPr>
        <p:spPr bwMode="auto">
          <a:xfrm>
            <a:off x="6282361" y="50292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</a:p>
        </p:txBody>
      </p:sp>
      <p:sp>
        <p:nvSpPr>
          <p:cNvPr id="25619" name="Text Box 10"/>
          <p:cNvSpPr txBox="1">
            <a:spLocks noChangeArrowheads="1"/>
          </p:cNvSpPr>
          <p:nvPr/>
        </p:nvSpPr>
        <p:spPr bwMode="auto">
          <a:xfrm>
            <a:off x="784225" y="2590800"/>
            <a:ext cx="1577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are the reasons </a:t>
            </a:r>
            <a:br>
              <a:rPr lang="en-US" sz="900" dirty="0">
                <a:latin typeface="Arial"/>
                <a:cs typeface="Arial"/>
              </a:rPr>
            </a:br>
            <a:r>
              <a:rPr lang="en-US" sz="900" dirty="0">
                <a:latin typeface="Arial"/>
                <a:cs typeface="Arial"/>
              </a:rPr>
              <a:t>for staying </a:t>
            </a:r>
            <a:r>
              <a:rPr lang="en-US" altLang="ja-JP" sz="900" dirty="0" smtClean="0">
                <a:solidFill>
                  <a:srgbClr val="FF0000"/>
                </a:solidFill>
                <a:latin typeface="Arial"/>
                <a:cs typeface="Arial"/>
              </a:rPr>
              <a:t>in </a:t>
            </a:r>
            <a:r>
              <a:rPr lang="en-US" altLang="ja-JP" sz="900" dirty="0" smtClean="0">
                <a:latin typeface="Arial"/>
                <a:cs typeface="Arial"/>
              </a:rPr>
              <a:t>the </a:t>
            </a:r>
            <a:r>
              <a:rPr lang="en-US" sz="900" dirty="0" smtClean="0">
                <a:latin typeface="Arial"/>
                <a:cs typeface="Arial"/>
              </a:rPr>
              <a:t>pot</a:t>
            </a:r>
            <a:r>
              <a:rPr lang="en-US" sz="900" dirty="0">
                <a:latin typeface="Arial"/>
                <a:cs typeface="Arial"/>
              </a:rPr>
              <a:t>?</a:t>
            </a:r>
          </a:p>
        </p:txBody>
      </p:sp>
      <p:sp>
        <p:nvSpPr>
          <p:cNvPr id="25620" name="AutoShape 61"/>
          <p:cNvSpPr>
            <a:spLocks noChangeArrowheads="1"/>
          </p:cNvSpPr>
          <p:nvPr/>
        </p:nvSpPr>
        <p:spPr bwMode="auto">
          <a:xfrm>
            <a:off x="533400" y="25908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FFFF"/>
                </a:solidFill>
                <a:latin typeface="Arial"/>
                <a:cs typeface="Arial"/>
              </a:rPr>
              <a:t>6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90600" y="2996382"/>
            <a:ext cx="85725" cy="523875"/>
            <a:chOff x="990600" y="3124200"/>
            <a:chExt cx="85725" cy="523875"/>
          </a:xfrm>
        </p:grpSpPr>
        <p:sp>
          <p:nvSpPr>
            <p:cNvPr id="25646" name="Oval 70"/>
            <p:cNvSpPr>
              <a:spLocks noChangeArrowheads="1"/>
            </p:cNvSpPr>
            <p:nvPr/>
          </p:nvSpPr>
          <p:spPr bwMode="auto">
            <a:xfrm>
              <a:off x="1000125" y="31242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7" name="Oval 71"/>
            <p:cNvSpPr>
              <a:spLocks noChangeArrowheads="1"/>
            </p:cNvSpPr>
            <p:nvPr/>
          </p:nvSpPr>
          <p:spPr bwMode="auto">
            <a:xfrm>
              <a:off x="1000125" y="334327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8" name="Oval 72"/>
            <p:cNvSpPr>
              <a:spLocks noChangeArrowheads="1"/>
            </p:cNvSpPr>
            <p:nvPr/>
          </p:nvSpPr>
          <p:spPr bwMode="auto">
            <a:xfrm>
              <a:off x="990600" y="357187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22" name="Text Box 12"/>
          <p:cNvSpPr txBox="1">
            <a:spLocks noChangeArrowheads="1"/>
          </p:cNvSpPr>
          <p:nvPr/>
        </p:nvSpPr>
        <p:spPr bwMode="auto">
          <a:xfrm>
            <a:off x="762000" y="3825875"/>
            <a:ext cx="1543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will </a:t>
            </a:r>
            <a:r>
              <a:rPr lang="en-US" sz="900" dirty="0" smtClean="0">
                <a:latin typeface="Arial"/>
                <a:cs typeface="Arial"/>
              </a:rPr>
              <a:t>your </a:t>
            </a:r>
            <a:r>
              <a:rPr lang="en-US" sz="900" dirty="0">
                <a:latin typeface="Arial"/>
                <a:cs typeface="Arial"/>
              </a:rPr>
              <a:t>future be </a:t>
            </a:r>
            <a:br>
              <a:rPr lang="en-US" sz="900" dirty="0">
                <a:latin typeface="Arial"/>
                <a:cs typeface="Arial"/>
              </a:rPr>
            </a:br>
            <a:r>
              <a:rPr lang="en-US" sz="900" dirty="0">
                <a:latin typeface="Arial"/>
                <a:cs typeface="Arial"/>
              </a:rPr>
              <a:t>like if </a:t>
            </a:r>
            <a:r>
              <a:rPr lang="en-US" sz="900" dirty="0" smtClean="0">
                <a:latin typeface="Arial"/>
                <a:cs typeface="Arial"/>
              </a:rPr>
              <a:t>you </a:t>
            </a:r>
            <a:r>
              <a:rPr lang="en-US" sz="900" dirty="0">
                <a:latin typeface="Arial"/>
                <a:cs typeface="Arial"/>
              </a:rPr>
              <a:t>don</a:t>
            </a:r>
            <a:r>
              <a:rPr lang="ja-JP" altLang="en-US" sz="900" dirty="0">
                <a:latin typeface="Arial"/>
                <a:cs typeface="Arial"/>
              </a:rPr>
              <a:t>’</a:t>
            </a:r>
            <a:r>
              <a:rPr lang="en-US" altLang="ja-JP" sz="900" dirty="0">
                <a:latin typeface="Arial"/>
                <a:cs typeface="Arial"/>
              </a:rPr>
              <a:t>t get out?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5623" name="AutoShape 62"/>
          <p:cNvSpPr>
            <a:spLocks noChangeArrowheads="1"/>
          </p:cNvSpPr>
          <p:nvPr/>
        </p:nvSpPr>
        <p:spPr bwMode="auto">
          <a:xfrm>
            <a:off x="533400" y="3703638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FFFF"/>
                </a:solidFill>
                <a:latin typeface="Arial"/>
                <a:cs typeface="Arial"/>
              </a:rPr>
              <a:t>7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90600" y="4242857"/>
            <a:ext cx="85725" cy="523875"/>
            <a:chOff x="990600" y="4242857"/>
            <a:chExt cx="85725" cy="523875"/>
          </a:xfrm>
        </p:grpSpPr>
        <p:sp>
          <p:nvSpPr>
            <p:cNvPr id="25643" name="Oval 77"/>
            <p:cNvSpPr>
              <a:spLocks noChangeArrowheads="1"/>
            </p:cNvSpPr>
            <p:nvPr/>
          </p:nvSpPr>
          <p:spPr bwMode="auto">
            <a:xfrm>
              <a:off x="1000125" y="4242857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4" name="Oval 78"/>
            <p:cNvSpPr>
              <a:spLocks noChangeArrowheads="1"/>
            </p:cNvSpPr>
            <p:nvPr/>
          </p:nvSpPr>
          <p:spPr bwMode="auto">
            <a:xfrm>
              <a:off x="1000125" y="4461932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5" name="Oval 79"/>
            <p:cNvSpPr>
              <a:spLocks noChangeArrowheads="1"/>
            </p:cNvSpPr>
            <p:nvPr/>
          </p:nvSpPr>
          <p:spPr bwMode="auto">
            <a:xfrm>
              <a:off x="990600" y="4690532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25" name="Text Box 13"/>
          <p:cNvSpPr txBox="1">
            <a:spLocks noChangeArrowheads="1"/>
          </p:cNvSpPr>
          <p:nvPr/>
        </p:nvSpPr>
        <p:spPr bwMode="auto">
          <a:xfrm>
            <a:off x="793750" y="4953000"/>
            <a:ext cx="15822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What are the reasons  for</a:t>
            </a:r>
            <a:br>
              <a:rPr lang="en-US" sz="900" dirty="0">
                <a:latin typeface="Arial"/>
                <a:cs typeface="Arial"/>
              </a:rPr>
            </a:br>
            <a:r>
              <a:rPr lang="en-US" sz="900" dirty="0">
                <a:latin typeface="Arial"/>
                <a:cs typeface="Arial"/>
              </a:rPr>
              <a:t>getting out of the </a:t>
            </a:r>
            <a:r>
              <a:rPr lang="en-US" altLang="ja-JP" sz="900" dirty="0">
                <a:latin typeface="Arial"/>
                <a:cs typeface="Arial"/>
              </a:rPr>
              <a:t>pot?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5626" name="AutoShape 63"/>
          <p:cNvSpPr>
            <a:spLocks noChangeArrowheads="1"/>
          </p:cNvSpPr>
          <p:nvPr/>
        </p:nvSpPr>
        <p:spPr bwMode="auto">
          <a:xfrm>
            <a:off x="533400" y="49530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FFFF"/>
                </a:solidFill>
                <a:latin typeface="Arial"/>
                <a:cs typeface="Arial"/>
              </a:rPr>
              <a:t>8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90600" y="5369230"/>
            <a:ext cx="85725" cy="523875"/>
            <a:chOff x="990600" y="5410200"/>
            <a:chExt cx="85725" cy="523875"/>
          </a:xfrm>
        </p:grpSpPr>
        <p:sp>
          <p:nvSpPr>
            <p:cNvPr id="25640" name="Oval 81"/>
            <p:cNvSpPr>
              <a:spLocks noChangeArrowheads="1"/>
            </p:cNvSpPr>
            <p:nvPr/>
          </p:nvSpPr>
          <p:spPr bwMode="auto">
            <a:xfrm>
              <a:off x="1000125" y="5410200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1" name="Oval 82"/>
            <p:cNvSpPr>
              <a:spLocks noChangeArrowheads="1"/>
            </p:cNvSpPr>
            <p:nvPr/>
          </p:nvSpPr>
          <p:spPr bwMode="auto">
            <a:xfrm>
              <a:off x="1000125" y="562927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42" name="Oval 83"/>
            <p:cNvSpPr>
              <a:spLocks noChangeArrowheads="1"/>
            </p:cNvSpPr>
            <p:nvPr/>
          </p:nvSpPr>
          <p:spPr bwMode="auto">
            <a:xfrm>
              <a:off x="990600" y="5857875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25632" name="Text Box 17"/>
          <p:cNvSpPr txBox="1">
            <a:spLocks noChangeArrowheads="1"/>
          </p:cNvSpPr>
          <p:nvPr/>
        </p:nvSpPr>
        <p:spPr bwMode="auto">
          <a:xfrm>
            <a:off x="4845050" y="1066800"/>
            <a:ext cx="2622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How do friends (others) effect </a:t>
            </a:r>
            <a:r>
              <a:rPr lang="en-US" sz="900" dirty="0" smtClean="0">
                <a:latin typeface="Arial"/>
                <a:cs typeface="Arial"/>
              </a:rPr>
              <a:t>you </a:t>
            </a:r>
            <a:r>
              <a:rPr lang="en-US" sz="900" dirty="0">
                <a:latin typeface="Arial"/>
                <a:cs typeface="Arial"/>
              </a:rPr>
              <a:t>in both positive ways and negative ways?</a:t>
            </a:r>
          </a:p>
        </p:txBody>
      </p:sp>
      <p:sp>
        <p:nvSpPr>
          <p:cNvPr id="25633" name="AutoShape 59"/>
          <p:cNvSpPr>
            <a:spLocks noChangeArrowheads="1"/>
          </p:cNvSpPr>
          <p:nvPr/>
        </p:nvSpPr>
        <p:spPr bwMode="auto">
          <a:xfrm>
            <a:off x="4572000" y="10668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105400" y="1521881"/>
            <a:ext cx="1600200" cy="304800"/>
            <a:chOff x="5562600" y="1447800"/>
            <a:chExt cx="1600200" cy="304800"/>
          </a:xfrm>
        </p:grpSpPr>
        <p:grpSp>
          <p:nvGrpSpPr>
            <p:cNvPr id="25634" name="Group 86"/>
            <p:cNvGrpSpPr>
              <a:grpSpLocks/>
            </p:cNvGrpSpPr>
            <p:nvPr/>
          </p:nvGrpSpPr>
          <p:grpSpPr bwMode="auto">
            <a:xfrm>
              <a:off x="5562600" y="1447800"/>
              <a:ext cx="76200" cy="304800"/>
              <a:chOff x="3654" y="1440"/>
              <a:chExt cx="48" cy="192"/>
            </a:xfrm>
          </p:grpSpPr>
          <p:sp>
            <p:nvSpPr>
              <p:cNvPr id="25638" name="Oval 87"/>
              <p:cNvSpPr>
                <a:spLocks noChangeArrowheads="1"/>
              </p:cNvSpPr>
              <p:nvPr/>
            </p:nvSpPr>
            <p:spPr bwMode="auto">
              <a:xfrm>
                <a:off x="3654" y="1440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639" name="Oval 88"/>
              <p:cNvSpPr>
                <a:spLocks noChangeArrowheads="1"/>
              </p:cNvSpPr>
              <p:nvPr/>
            </p:nvSpPr>
            <p:spPr bwMode="auto">
              <a:xfrm>
                <a:off x="3654" y="1584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grpSp>
          <p:nvGrpSpPr>
            <p:cNvPr id="25635" name="Group 89"/>
            <p:cNvGrpSpPr>
              <a:grpSpLocks/>
            </p:cNvGrpSpPr>
            <p:nvPr/>
          </p:nvGrpSpPr>
          <p:grpSpPr bwMode="auto">
            <a:xfrm>
              <a:off x="7086600" y="1447800"/>
              <a:ext cx="76200" cy="304800"/>
              <a:chOff x="3654" y="1440"/>
              <a:chExt cx="48" cy="192"/>
            </a:xfrm>
          </p:grpSpPr>
          <p:sp>
            <p:nvSpPr>
              <p:cNvPr id="25636" name="Oval 90"/>
              <p:cNvSpPr>
                <a:spLocks noChangeArrowheads="1"/>
              </p:cNvSpPr>
              <p:nvPr/>
            </p:nvSpPr>
            <p:spPr bwMode="auto">
              <a:xfrm>
                <a:off x="3654" y="1440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637" name="Oval 91"/>
              <p:cNvSpPr>
                <a:spLocks noChangeArrowheads="1"/>
              </p:cNvSpPr>
              <p:nvPr/>
            </p:nvSpPr>
            <p:spPr bwMode="auto">
              <a:xfrm>
                <a:off x="3654" y="1584"/>
                <a:ext cx="48" cy="4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</p:grpSp>
      <p:sp>
        <p:nvSpPr>
          <p:cNvPr id="65" name="Rectangle 64"/>
          <p:cNvSpPr/>
          <p:nvPr/>
        </p:nvSpPr>
        <p:spPr bwMode="auto">
          <a:xfrm flipV="1">
            <a:off x="364066" y="6350000"/>
            <a:ext cx="762000" cy="15240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9122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1751" y="228600"/>
            <a:ext cx="8549640" cy="6400800"/>
            <a:chOff x="301751" y="228600"/>
            <a:chExt cx="8549640" cy="6400800"/>
          </a:xfrm>
        </p:grpSpPr>
        <p:pic>
          <p:nvPicPr>
            <p:cNvPr id="63" name="Picture 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1751" y="228600"/>
              <a:ext cx="8549640" cy="6400800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18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5" t="14219" r="4425" b="16336"/>
            <a:stretch/>
          </p:blipFill>
          <p:spPr bwMode="auto">
            <a:xfrm>
              <a:off x="1471083" y="1676400"/>
              <a:ext cx="7154334" cy="4445001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533400" y="1066800"/>
            <a:ext cx="2362200" cy="329382"/>
            <a:chOff x="533400" y="1066800"/>
            <a:chExt cx="2362200" cy="329382"/>
          </a:xfrm>
        </p:grpSpPr>
        <p:sp>
          <p:nvSpPr>
            <p:cNvPr id="25651" name="Text Box 8"/>
            <p:cNvSpPr txBox="1">
              <a:spLocks noChangeArrowheads="1"/>
            </p:cNvSpPr>
            <p:nvPr/>
          </p:nvSpPr>
          <p:spPr bwMode="auto">
            <a:xfrm>
              <a:off x="838200" y="1066800"/>
              <a:ext cx="20574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is the </a:t>
              </a:r>
              <a:r>
                <a:rPr lang="ja-JP" altLang="en-US" sz="900" dirty="0" smtClean="0">
                  <a:latin typeface="Arial"/>
                  <a:cs typeface="Arial"/>
                </a:rPr>
                <a:t>“</a:t>
              </a:r>
              <a:r>
                <a:rPr lang="en-US" altLang="ja-JP" sz="900" dirty="0" smtClean="0">
                  <a:latin typeface="Arial"/>
                  <a:cs typeface="Arial"/>
                </a:rPr>
                <a:t>pot</a:t>
              </a:r>
              <a:r>
                <a:rPr lang="ja-JP" altLang="en-US" sz="900" dirty="0" smtClean="0">
                  <a:latin typeface="Arial"/>
                  <a:cs typeface="Arial"/>
                </a:rPr>
                <a:t>”</a:t>
              </a:r>
              <a:r>
                <a:rPr lang="en-US" altLang="ja-JP" sz="900" dirty="0" smtClean="0">
                  <a:latin typeface="Arial"/>
                  <a:cs typeface="Arial"/>
                </a:rPr>
                <a:t> </a:t>
              </a:r>
              <a:r>
                <a:rPr lang="en-US" altLang="ja-JP" sz="900" dirty="0">
                  <a:latin typeface="Arial"/>
                  <a:cs typeface="Arial"/>
                </a:rPr>
                <a:t>that you are in?</a:t>
              </a:r>
              <a:endParaRPr lang="en-US" sz="900" dirty="0">
                <a:latin typeface="Arial"/>
                <a:cs typeface="Arial"/>
              </a:endParaRPr>
            </a:p>
          </p:txBody>
        </p:sp>
        <p:sp>
          <p:nvSpPr>
            <p:cNvPr id="25652" name="Oval 46"/>
            <p:cNvSpPr>
              <a:spLocks noChangeArrowheads="1"/>
            </p:cNvSpPr>
            <p:nvPr/>
          </p:nvSpPr>
          <p:spPr bwMode="auto">
            <a:xfrm>
              <a:off x="1024468" y="1319982"/>
              <a:ext cx="76200" cy="76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5653" name="AutoShape 57"/>
            <p:cNvSpPr>
              <a:spLocks noChangeArrowheads="1"/>
            </p:cNvSpPr>
            <p:nvPr/>
          </p:nvSpPr>
          <p:spPr bwMode="auto">
            <a:xfrm>
              <a:off x="533400" y="10668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3400" y="1600200"/>
            <a:ext cx="2657537" cy="838200"/>
            <a:chOff x="533400" y="1600200"/>
            <a:chExt cx="2657537" cy="838200"/>
          </a:xfrm>
        </p:grpSpPr>
        <p:sp>
          <p:nvSpPr>
            <p:cNvPr id="25609" name="Text Box 9"/>
            <p:cNvSpPr txBox="1">
              <a:spLocks noChangeArrowheads="1"/>
            </p:cNvSpPr>
            <p:nvPr/>
          </p:nvSpPr>
          <p:spPr bwMode="auto">
            <a:xfrm>
              <a:off x="812800" y="1600200"/>
              <a:ext cx="2378137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When </a:t>
              </a:r>
              <a:r>
                <a:rPr lang="en-US" sz="900" dirty="0" smtClean="0">
                  <a:latin typeface="Arial"/>
                  <a:cs typeface="Arial"/>
                </a:rPr>
                <a:t>you </a:t>
              </a:r>
              <a:r>
                <a:rPr lang="en-US" sz="900" dirty="0">
                  <a:latin typeface="Arial"/>
                  <a:cs typeface="Arial"/>
                </a:rPr>
                <a:t>get in trouble (or in the pot)</a:t>
              </a:r>
            </a:p>
            <a:p>
              <a:pPr eaLnBrk="1" hangingPunct="1"/>
              <a:r>
                <a:rPr lang="en-US" sz="900" dirty="0" smtClean="0">
                  <a:latin typeface="Arial"/>
                  <a:cs typeface="Arial"/>
                </a:rPr>
                <a:t>are you keeping </a:t>
              </a:r>
              <a:r>
                <a:rPr lang="en-US" sz="900" dirty="0">
                  <a:latin typeface="Arial"/>
                  <a:cs typeface="Arial"/>
                </a:rPr>
                <a:t>others in, or </a:t>
              </a:r>
              <a:r>
                <a:rPr lang="en-US" sz="900" dirty="0" smtClean="0">
                  <a:latin typeface="Arial"/>
                  <a:cs typeface="Arial"/>
                </a:rPr>
                <a:t>yourself?</a:t>
              </a:r>
              <a:endParaRPr lang="en-US" sz="900" dirty="0">
                <a:latin typeface="Arial"/>
                <a:cs typeface="Arial"/>
              </a:endParaRPr>
            </a:p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How?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035050" y="2133600"/>
              <a:ext cx="76200" cy="304800"/>
              <a:chOff x="1035050" y="2133600"/>
              <a:chExt cx="76200" cy="304800"/>
            </a:xfrm>
          </p:grpSpPr>
          <p:sp>
            <p:nvSpPr>
              <p:cNvPr id="25610" name="Oval 44"/>
              <p:cNvSpPr>
                <a:spLocks noChangeArrowheads="1"/>
              </p:cNvSpPr>
              <p:nvPr/>
            </p:nvSpPr>
            <p:spPr bwMode="auto">
              <a:xfrm>
                <a:off x="1035050" y="23622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25611" name="Oval 45"/>
              <p:cNvSpPr>
                <a:spLocks noChangeArrowheads="1"/>
              </p:cNvSpPr>
              <p:nvPr/>
            </p:nvSpPr>
            <p:spPr bwMode="auto">
              <a:xfrm>
                <a:off x="1035050" y="21336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25612" name="AutoShape 58"/>
            <p:cNvSpPr>
              <a:spLocks noChangeArrowheads="1"/>
            </p:cNvSpPr>
            <p:nvPr/>
          </p:nvSpPr>
          <p:spPr bwMode="auto">
            <a:xfrm>
              <a:off x="533400" y="1600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72000" y="1066800"/>
            <a:ext cx="2895600" cy="759881"/>
            <a:chOff x="4572000" y="1066800"/>
            <a:chExt cx="2895600" cy="759881"/>
          </a:xfrm>
        </p:grpSpPr>
        <p:sp>
          <p:nvSpPr>
            <p:cNvPr id="25632" name="Text Box 17"/>
            <p:cNvSpPr txBox="1">
              <a:spLocks noChangeArrowheads="1"/>
            </p:cNvSpPr>
            <p:nvPr/>
          </p:nvSpPr>
          <p:spPr bwMode="auto">
            <a:xfrm>
              <a:off x="4845050" y="1066800"/>
              <a:ext cx="26225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How do friends (others) effect </a:t>
              </a:r>
              <a:r>
                <a:rPr lang="en-US" sz="900" dirty="0" smtClean="0">
                  <a:latin typeface="Arial"/>
                  <a:cs typeface="Arial"/>
                </a:rPr>
                <a:t>you </a:t>
              </a:r>
              <a:r>
                <a:rPr lang="en-US" sz="900" dirty="0">
                  <a:latin typeface="Arial"/>
                  <a:cs typeface="Arial"/>
                </a:rPr>
                <a:t>in both positive ways and negative ways?</a:t>
              </a:r>
            </a:p>
          </p:txBody>
        </p:sp>
        <p:sp>
          <p:nvSpPr>
            <p:cNvPr id="25633" name="AutoShape 59"/>
            <p:cNvSpPr>
              <a:spLocks noChangeArrowheads="1"/>
            </p:cNvSpPr>
            <p:nvPr/>
          </p:nvSpPr>
          <p:spPr bwMode="auto">
            <a:xfrm>
              <a:off x="4572000" y="10668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105400" y="1521881"/>
              <a:ext cx="1600200" cy="304800"/>
              <a:chOff x="5562600" y="1447800"/>
              <a:chExt cx="1600200" cy="304800"/>
            </a:xfrm>
          </p:grpSpPr>
          <p:grpSp>
            <p:nvGrpSpPr>
              <p:cNvPr id="25634" name="Group 86"/>
              <p:cNvGrpSpPr>
                <a:grpSpLocks/>
              </p:cNvGrpSpPr>
              <p:nvPr/>
            </p:nvGrpSpPr>
            <p:grpSpPr bwMode="auto">
              <a:xfrm>
                <a:off x="5562600" y="1447800"/>
                <a:ext cx="76200" cy="304800"/>
                <a:chOff x="3654" y="1440"/>
                <a:chExt cx="48" cy="192"/>
              </a:xfrm>
            </p:grpSpPr>
            <p:sp>
              <p:nvSpPr>
                <p:cNvPr id="25638" name="Oval 87"/>
                <p:cNvSpPr>
                  <a:spLocks noChangeArrowheads="1"/>
                </p:cNvSpPr>
                <p:nvPr/>
              </p:nvSpPr>
              <p:spPr bwMode="auto">
                <a:xfrm>
                  <a:off x="3654" y="1440"/>
                  <a:ext cx="48" cy="48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25639" name="Oval 88"/>
                <p:cNvSpPr>
                  <a:spLocks noChangeArrowheads="1"/>
                </p:cNvSpPr>
                <p:nvPr/>
              </p:nvSpPr>
              <p:spPr bwMode="auto">
                <a:xfrm>
                  <a:off x="3654" y="1584"/>
                  <a:ext cx="48" cy="48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25635" name="Group 89"/>
              <p:cNvGrpSpPr>
                <a:grpSpLocks/>
              </p:cNvGrpSpPr>
              <p:nvPr/>
            </p:nvGrpSpPr>
            <p:grpSpPr bwMode="auto">
              <a:xfrm>
                <a:off x="7086600" y="1447800"/>
                <a:ext cx="76200" cy="304800"/>
                <a:chOff x="3654" y="1440"/>
                <a:chExt cx="48" cy="192"/>
              </a:xfrm>
            </p:grpSpPr>
            <p:sp>
              <p:nvSpPr>
                <p:cNvPr id="25636" name="Oval 90"/>
                <p:cNvSpPr>
                  <a:spLocks noChangeArrowheads="1"/>
                </p:cNvSpPr>
                <p:nvPr/>
              </p:nvSpPr>
              <p:spPr bwMode="auto">
                <a:xfrm>
                  <a:off x="3654" y="1440"/>
                  <a:ext cx="48" cy="48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25637" name="Oval 91"/>
                <p:cNvSpPr>
                  <a:spLocks noChangeArrowheads="1"/>
                </p:cNvSpPr>
                <p:nvPr/>
              </p:nvSpPr>
              <p:spPr bwMode="auto">
                <a:xfrm>
                  <a:off x="3654" y="1584"/>
                  <a:ext cx="48" cy="48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>
                    <a:latin typeface="Arial"/>
                    <a:cs typeface="Arial"/>
                  </a:endParaRPr>
                </a:p>
              </p:txBody>
            </p:sp>
          </p:grpSp>
        </p:grpSp>
      </p:grpSp>
      <p:sp>
        <p:nvSpPr>
          <p:cNvPr id="65" name="Rectangle 64"/>
          <p:cNvSpPr/>
          <p:nvPr/>
        </p:nvSpPr>
        <p:spPr bwMode="auto">
          <a:xfrm flipV="1">
            <a:off x="364066" y="6350000"/>
            <a:ext cx="762000" cy="15240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2209800" y="6049962"/>
            <a:ext cx="4791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Warning:</a:t>
            </a:r>
            <a:r>
              <a:rPr lang="en-US" dirty="0">
                <a:latin typeface="Arial"/>
                <a:cs typeface="Arial"/>
              </a:rPr>
              <a:t> if you try to get out you will be </a:t>
            </a:r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u="sng" dirty="0" smtClean="0">
                <a:solidFill>
                  <a:srgbClr val="FF0000"/>
                </a:solidFill>
                <a:latin typeface="Arial"/>
                <a:cs typeface="Arial"/>
              </a:rPr>
              <a:t>ttacked</a:t>
            </a:r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Why?</a:t>
            </a:r>
          </a:p>
        </p:txBody>
      </p:sp>
      <p:sp>
        <p:nvSpPr>
          <p:cNvPr id="38" name="Line 26"/>
          <p:cNvSpPr>
            <a:spLocks noChangeShapeType="1"/>
          </p:cNvSpPr>
          <p:nvPr/>
        </p:nvSpPr>
        <p:spPr bwMode="auto">
          <a:xfrm flipH="1" flipV="1">
            <a:off x="5105400" y="5791199"/>
            <a:ext cx="152400" cy="284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581400" y="4343400"/>
            <a:ext cx="1524000" cy="938719"/>
            <a:chOff x="3581400" y="4363532"/>
            <a:chExt cx="1524000" cy="938719"/>
          </a:xfrm>
        </p:grpSpPr>
        <p:sp>
          <p:nvSpPr>
            <p:cNvPr id="40" name="Text Box 7"/>
            <p:cNvSpPr txBox="1">
              <a:spLocks noChangeArrowheads="1"/>
            </p:cNvSpPr>
            <p:nvPr/>
          </p:nvSpPr>
          <p:spPr bwMode="auto">
            <a:xfrm>
              <a:off x="3792220" y="4363532"/>
              <a:ext cx="1313180" cy="938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Why is it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difficult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for the crabs 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   to climb out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        of the pot?</a:t>
              </a:r>
            </a:p>
          </p:txBody>
        </p:sp>
        <p:sp>
          <p:nvSpPr>
            <p:cNvPr id="41" name="AutoShape 56"/>
            <p:cNvSpPr>
              <a:spLocks noChangeArrowheads="1"/>
            </p:cNvSpPr>
            <p:nvPr/>
          </p:nvSpPr>
          <p:spPr bwMode="auto">
            <a:xfrm>
              <a:off x="3581400" y="4398434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572000" y="2032000"/>
            <a:ext cx="2619023" cy="635000"/>
            <a:chOff x="5181600" y="1857375"/>
            <a:chExt cx="2619023" cy="635000"/>
          </a:xfrm>
        </p:grpSpPr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5410200" y="1880543"/>
              <a:ext cx="239042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Who wants to see </a:t>
              </a:r>
              <a:r>
                <a:rPr lang="en-US" sz="900" dirty="0" smtClean="0">
                  <a:latin typeface="Arial"/>
                  <a:cs typeface="Arial"/>
                </a:rPr>
                <a:t>you climb out?  Why?</a:t>
              </a:r>
              <a:endParaRPr lang="en-US" altLang="ja-JP" sz="900" dirty="0">
                <a:latin typeface="Arial"/>
                <a:cs typeface="Arial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5715000" y="2187575"/>
              <a:ext cx="76200" cy="304800"/>
              <a:chOff x="6400800" y="2187575"/>
              <a:chExt cx="76200" cy="304800"/>
            </a:xfrm>
          </p:grpSpPr>
          <p:sp>
            <p:nvSpPr>
              <p:cNvPr id="46" name="Oval 30"/>
              <p:cNvSpPr>
                <a:spLocks noChangeArrowheads="1"/>
              </p:cNvSpPr>
              <p:nvPr/>
            </p:nvSpPr>
            <p:spPr bwMode="auto">
              <a:xfrm>
                <a:off x="6400800" y="21875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" name="Oval 31"/>
              <p:cNvSpPr>
                <a:spLocks noChangeArrowheads="1"/>
              </p:cNvSpPr>
              <p:nvPr/>
            </p:nvSpPr>
            <p:spPr bwMode="auto">
              <a:xfrm>
                <a:off x="6400800" y="24161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45" name="AutoShape 60"/>
            <p:cNvSpPr>
              <a:spLocks noChangeArrowheads="1"/>
            </p:cNvSpPr>
            <p:nvPr/>
          </p:nvSpPr>
          <p:spPr bwMode="auto">
            <a:xfrm>
              <a:off x="5181600" y="185737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290298" y="3886200"/>
            <a:ext cx="1861780" cy="963661"/>
            <a:chOff x="6290298" y="3886200"/>
            <a:chExt cx="1861780" cy="963661"/>
          </a:xfrm>
        </p:grpSpPr>
        <p:sp>
          <p:nvSpPr>
            <p:cNvPr id="49" name="Text Box 11"/>
            <p:cNvSpPr txBox="1">
              <a:spLocks noChangeArrowheads="1"/>
            </p:cNvSpPr>
            <p:nvPr/>
          </p:nvSpPr>
          <p:spPr bwMode="auto">
            <a:xfrm>
              <a:off x="6595098" y="3886200"/>
              <a:ext cx="155698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will </a:t>
              </a:r>
              <a:r>
                <a:rPr lang="en-US" sz="900" dirty="0" smtClean="0">
                  <a:latin typeface="Arial"/>
                  <a:cs typeface="Arial"/>
                </a:rPr>
                <a:t>your </a:t>
              </a:r>
              <a:r>
                <a:rPr lang="en-US" sz="900" dirty="0">
                  <a:latin typeface="Arial"/>
                  <a:cs typeface="Arial"/>
                </a:rPr>
                <a:t>future be 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like </a:t>
              </a:r>
              <a:r>
                <a:rPr lang="en-US" sz="900" dirty="0" smtClean="0">
                  <a:latin typeface="Arial"/>
                  <a:cs typeface="Arial"/>
                </a:rPr>
                <a:t>when you climb </a:t>
              </a:r>
              <a:r>
                <a:rPr lang="en-US" sz="900" dirty="0">
                  <a:latin typeface="Arial"/>
                  <a:cs typeface="Arial"/>
                </a:rPr>
                <a:t>out?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6858000" y="4316461"/>
              <a:ext cx="76200" cy="533400"/>
              <a:chOff x="6705600" y="3832225"/>
              <a:chExt cx="76200" cy="533400"/>
            </a:xfrm>
          </p:grpSpPr>
          <p:sp>
            <p:nvSpPr>
              <p:cNvPr id="52" name="Oval 32"/>
              <p:cNvSpPr>
                <a:spLocks noChangeArrowheads="1"/>
              </p:cNvSpPr>
              <p:nvPr/>
            </p:nvSpPr>
            <p:spPr bwMode="auto">
              <a:xfrm>
                <a:off x="6705600" y="383222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3" name="Oval 33"/>
              <p:cNvSpPr>
                <a:spLocks noChangeArrowheads="1"/>
              </p:cNvSpPr>
              <p:nvPr/>
            </p:nvSpPr>
            <p:spPr bwMode="auto">
              <a:xfrm>
                <a:off x="6705600" y="406082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" name="Oval 34"/>
              <p:cNvSpPr>
                <a:spLocks noChangeArrowheads="1"/>
              </p:cNvSpPr>
              <p:nvPr/>
            </p:nvSpPr>
            <p:spPr bwMode="auto">
              <a:xfrm>
                <a:off x="6705600" y="428942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51" name="AutoShape 64"/>
            <p:cNvSpPr>
              <a:spLocks noChangeArrowheads="1"/>
            </p:cNvSpPr>
            <p:nvPr/>
          </p:nvSpPr>
          <p:spPr bwMode="auto">
            <a:xfrm>
              <a:off x="6290298" y="3886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9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282361" y="5029200"/>
            <a:ext cx="1947239" cy="1041400"/>
            <a:chOff x="6282361" y="5029200"/>
            <a:chExt cx="1947239" cy="1041400"/>
          </a:xfrm>
        </p:grpSpPr>
        <p:sp>
          <p:nvSpPr>
            <p:cNvPr id="56" name="Text Box 15"/>
            <p:cNvSpPr txBox="1">
              <a:spLocks noChangeArrowheads="1"/>
            </p:cNvSpPr>
            <p:nvPr/>
          </p:nvSpPr>
          <p:spPr bwMode="auto">
            <a:xfrm>
              <a:off x="6544298" y="5105400"/>
              <a:ext cx="16853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are the </a:t>
              </a:r>
              <a:r>
                <a:rPr lang="en-US" sz="900" dirty="0" smtClean="0">
                  <a:latin typeface="Arial"/>
                  <a:cs typeface="Arial"/>
                </a:rPr>
                <a:t>tools you </a:t>
              </a:r>
              <a:r>
                <a:rPr lang="en-US" sz="900" dirty="0">
                  <a:latin typeface="Arial"/>
                  <a:cs typeface="Arial"/>
                </a:rPr>
                <a:t>can 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use to get out?</a:t>
              </a: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6850063" y="5537200"/>
              <a:ext cx="76200" cy="533400"/>
              <a:chOff x="6621463" y="5003800"/>
              <a:chExt cx="76200" cy="533400"/>
            </a:xfrm>
          </p:grpSpPr>
          <p:sp>
            <p:nvSpPr>
              <p:cNvPr id="59" name="Oval 35"/>
              <p:cNvSpPr>
                <a:spLocks noChangeArrowheads="1"/>
              </p:cNvSpPr>
              <p:nvPr/>
            </p:nvSpPr>
            <p:spPr bwMode="auto">
              <a:xfrm>
                <a:off x="6621463" y="50038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" name="Oval 36"/>
              <p:cNvSpPr>
                <a:spLocks noChangeArrowheads="1"/>
              </p:cNvSpPr>
              <p:nvPr/>
            </p:nvSpPr>
            <p:spPr bwMode="auto">
              <a:xfrm>
                <a:off x="6621463" y="52324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1" name="Oval 37"/>
              <p:cNvSpPr>
                <a:spLocks noChangeArrowheads="1"/>
              </p:cNvSpPr>
              <p:nvPr/>
            </p:nvSpPr>
            <p:spPr bwMode="auto">
              <a:xfrm>
                <a:off x="6621463" y="54610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58" name="AutoShape 65"/>
            <p:cNvSpPr>
              <a:spLocks noChangeArrowheads="1"/>
            </p:cNvSpPr>
            <p:nvPr/>
          </p:nvSpPr>
          <p:spPr bwMode="auto">
            <a:xfrm>
              <a:off x="6282361" y="50292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10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33400" y="2590800"/>
            <a:ext cx="1828800" cy="929457"/>
            <a:chOff x="533400" y="2590800"/>
            <a:chExt cx="1828800" cy="929457"/>
          </a:xfrm>
        </p:grpSpPr>
        <p:sp>
          <p:nvSpPr>
            <p:cNvPr id="64" name="Text Box 10"/>
            <p:cNvSpPr txBox="1">
              <a:spLocks noChangeArrowheads="1"/>
            </p:cNvSpPr>
            <p:nvPr/>
          </p:nvSpPr>
          <p:spPr bwMode="auto">
            <a:xfrm>
              <a:off x="784225" y="2590800"/>
              <a:ext cx="157797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are the reasons 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for staying </a:t>
              </a:r>
              <a:r>
                <a:rPr lang="en-US" altLang="ja-JP" sz="900" dirty="0" smtClean="0">
                  <a:solidFill>
                    <a:srgbClr val="FF0000"/>
                  </a:solidFill>
                  <a:latin typeface="Arial"/>
                  <a:cs typeface="Arial"/>
                </a:rPr>
                <a:t>in </a:t>
              </a:r>
              <a:r>
                <a:rPr lang="en-US" altLang="ja-JP" sz="900" dirty="0" smtClean="0">
                  <a:latin typeface="Arial"/>
                  <a:cs typeface="Arial"/>
                </a:rPr>
                <a:t>the </a:t>
              </a:r>
              <a:r>
                <a:rPr lang="en-US" sz="900" dirty="0" smtClean="0">
                  <a:latin typeface="Arial"/>
                  <a:cs typeface="Arial"/>
                </a:rPr>
                <a:t>pot</a:t>
              </a:r>
              <a:r>
                <a:rPr lang="en-US" sz="900" dirty="0">
                  <a:latin typeface="Arial"/>
                  <a:cs typeface="Arial"/>
                </a:rPr>
                <a:t>?</a:t>
              </a:r>
            </a:p>
          </p:txBody>
        </p:sp>
        <p:sp>
          <p:nvSpPr>
            <p:cNvPr id="66" name="AutoShape 61"/>
            <p:cNvSpPr>
              <a:spLocks noChangeArrowheads="1"/>
            </p:cNvSpPr>
            <p:nvPr/>
          </p:nvSpPr>
          <p:spPr bwMode="auto">
            <a:xfrm>
              <a:off x="533400" y="25908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990600" y="2996382"/>
              <a:ext cx="85725" cy="523875"/>
              <a:chOff x="990600" y="3124200"/>
              <a:chExt cx="85725" cy="523875"/>
            </a:xfrm>
          </p:grpSpPr>
          <p:sp>
            <p:nvSpPr>
              <p:cNvPr id="69" name="Oval 70"/>
              <p:cNvSpPr>
                <a:spLocks noChangeArrowheads="1"/>
              </p:cNvSpPr>
              <p:nvPr/>
            </p:nvSpPr>
            <p:spPr bwMode="auto">
              <a:xfrm>
                <a:off x="1000125" y="31242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0" name="Oval 71"/>
              <p:cNvSpPr>
                <a:spLocks noChangeArrowheads="1"/>
              </p:cNvSpPr>
              <p:nvPr/>
            </p:nvSpPr>
            <p:spPr bwMode="auto">
              <a:xfrm>
                <a:off x="1000125" y="33432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1" name="Oval 72"/>
              <p:cNvSpPr>
                <a:spLocks noChangeArrowheads="1"/>
              </p:cNvSpPr>
              <p:nvPr/>
            </p:nvSpPr>
            <p:spPr bwMode="auto">
              <a:xfrm>
                <a:off x="990600" y="35718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533400" y="3703638"/>
            <a:ext cx="1772506" cy="1063094"/>
            <a:chOff x="533400" y="3703638"/>
            <a:chExt cx="1772506" cy="1063094"/>
          </a:xfrm>
        </p:grpSpPr>
        <p:sp>
          <p:nvSpPr>
            <p:cNvPr id="73" name="Text Box 12"/>
            <p:cNvSpPr txBox="1">
              <a:spLocks noChangeArrowheads="1"/>
            </p:cNvSpPr>
            <p:nvPr/>
          </p:nvSpPr>
          <p:spPr bwMode="auto">
            <a:xfrm>
              <a:off x="762000" y="3825875"/>
              <a:ext cx="1543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will </a:t>
              </a:r>
              <a:r>
                <a:rPr lang="en-US" sz="900" dirty="0" smtClean="0">
                  <a:latin typeface="Arial"/>
                  <a:cs typeface="Arial"/>
                </a:rPr>
                <a:t>your </a:t>
              </a:r>
              <a:r>
                <a:rPr lang="en-US" sz="900" dirty="0">
                  <a:latin typeface="Arial"/>
                  <a:cs typeface="Arial"/>
                </a:rPr>
                <a:t>future be 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like if </a:t>
              </a:r>
              <a:r>
                <a:rPr lang="en-US" sz="900" dirty="0" smtClean="0">
                  <a:latin typeface="Arial"/>
                  <a:cs typeface="Arial"/>
                </a:rPr>
                <a:t>you </a:t>
              </a:r>
              <a:r>
                <a:rPr lang="en-US" sz="900" dirty="0">
                  <a:latin typeface="Arial"/>
                  <a:cs typeface="Arial"/>
                </a:rPr>
                <a:t>don</a:t>
              </a:r>
              <a:r>
                <a:rPr lang="ja-JP" altLang="en-US" sz="900" dirty="0">
                  <a:latin typeface="Arial"/>
                  <a:cs typeface="Arial"/>
                </a:rPr>
                <a:t>’</a:t>
              </a:r>
              <a:r>
                <a:rPr lang="en-US" altLang="ja-JP" sz="900" dirty="0">
                  <a:latin typeface="Arial"/>
                  <a:cs typeface="Arial"/>
                </a:rPr>
                <a:t>t get out?</a:t>
              </a:r>
              <a:endParaRPr lang="en-US" sz="900" dirty="0">
                <a:latin typeface="Arial"/>
                <a:cs typeface="Arial"/>
              </a:endParaRPr>
            </a:p>
          </p:txBody>
        </p:sp>
        <p:sp>
          <p:nvSpPr>
            <p:cNvPr id="74" name="AutoShape 62"/>
            <p:cNvSpPr>
              <a:spLocks noChangeArrowheads="1"/>
            </p:cNvSpPr>
            <p:nvPr/>
          </p:nvSpPr>
          <p:spPr bwMode="auto">
            <a:xfrm>
              <a:off x="533400" y="3703638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7</a:t>
              </a: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990600" y="4242857"/>
              <a:ext cx="85725" cy="523875"/>
              <a:chOff x="990600" y="4242857"/>
              <a:chExt cx="85725" cy="523875"/>
            </a:xfrm>
          </p:grpSpPr>
          <p:sp>
            <p:nvSpPr>
              <p:cNvPr id="76" name="Oval 77"/>
              <p:cNvSpPr>
                <a:spLocks noChangeArrowheads="1"/>
              </p:cNvSpPr>
              <p:nvPr/>
            </p:nvSpPr>
            <p:spPr bwMode="auto">
              <a:xfrm>
                <a:off x="1000125" y="4242857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7" name="Oval 78"/>
              <p:cNvSpPr>
                <a:spLocks noChangeArrowheads="1"/>
              </p:cNvSpPr>
              <p:nvPr/>
            </p:nvSpPr>
            <p:spPr bwMode="auto">
              <a:xfrm>
                <a:off x="1000125" y="4461932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78" name="Oval 79"/>
              <p:cNvSpPr>
                <a:spLocks noChangeArrowheads="1"/>
              </p:cNvSpPr>
              <p:nvPr/>
            </p:nvSpPr>
            <p:spPr bwMode="auto">
              <a:xfrm>
                <a:off x="990600" y="4690532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>
            <a:off x="533400" y="4953000"/>
            <a:ext cx="1842578" cy="940105"/>
            <a:chOff x="533400" y="4953000"/>
            <a:chExt cx="1842578" cy="940105"/>
          </a:xfrm>
        </p:grpSpPr>
        <p:sp>
          <p:nvSpPr>
            <p:cNvPr id="80" name="Text Box 13"/>
            <p:cNvSpPr txBox="1">
              <a:spLocks noChangeArrowheads="1"/>
            </p:cNvSpPr>
            <p:nvPr/>
          </p:nvSpPr>
          <p:spPr bwMode="auto">
            <a:xfrm>
              <a:off x="793750" y="4953000"/>
              <a:ext cx="15822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What are the reasons  for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getting out of the </a:t>
              </a:r>
              <a:r>
                <a:rPr lang="en-US" altLang="ja-JP" sz="900" dirty="0" smtClean="0">
                  <a:latin typeface="Arial"/>
                  <a:cs typeface="Arial"/>
                </a:rPr>
                <a:t>pot?</a:t>
              </a:r>
              <a:endParaRPr lang="en-US" sz="900" dirty="0">
                <a:latin typeface="Arial"/>
                <a:cs typeface="Arial"/>
              </a:endParaRPr>
            </a:p>
          </p:txBody>
        </p:sp>
        <p:sp>
          <p:nvSpPr>
            <p:cNvPr id="81" name="AutoShape 63"/>
            <p:cNvSpPr>
              <a:spLocks noChangeArrowheads="1"/>
            </p:cNvSpPr>
            <p:nvPr/>
          </p:nvSpPr>
          <p:spPr bwMode="auto">
            <a:xfrm>
              <a:off x="533400" y="49530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dirty="0">
                  <a:solidFill>
                    <a:srgbClr val="FFFFFF"/>
                  </a:solidFill>
                  <a:latin typeface="Arial"/>
                  <a:cs typeface="Arial"/>
                </a:rPr>
                <a:t>8</a:t>
              </a: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990600" y="5369230"/>
              <a:ext cx="85725" cy="523875"/>
              <a:chOff x="990600" y="5410200"/>
              <a:chExt cx="85725" cy="523875"/>
            </a:xfrm>
          </p:grpSpPr>
          <p:sp>
            <p:nvSpPr>
              <p:cNvPr id="83" name="Oval 81"/>
              <p:cNvSpPr>
                <a:spLocks noChangeArrowheads="1"/>
              </p:cNvSpPr>
              <p:nvPr/>
            </p:nvSpPr>
            <p:spPr bwMode="auto">
              <a:xfrm>
                <a:off x="1000125" y="5410200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4" name="Oval 82"/>
              <p:cNvSpPr>
                <a:spLocks noChangeArrowheads="1"/>
              </p:cNvSpPr>
              <p:nvPr/>
            </p:nvSpPr>
            <p:spPr bwMode="auto">
              <a:xfrm>
                <a:off x="1000125" y="56292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85" name="Oval 83"/>
              <p:cNvSpPr>
                <a:spLocks noChangeArrowheads="1"/>
              </p:cNvSpPr>
              <p:nvPr/>
            </p:nvSpPr>
            <p:spPr bwMode="auto">
              <a:xfrm>
                <a:off x="990600" y="5857875"/>
                <a:ext cx="76200" cy="762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304598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5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75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483</Words>
  <Application>Microsoft Macintosh PowerPoint</Application>
  <PresentationFormat>On-screen Show (4:3)</PresentationFormat>
  <Paragraphs>67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2015-01-12T21:22:03Z</dcterms:modified>
</cp:coreProperties>
</file>