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25" r:id="rId5"/>
    <p:sldId id="1026" r:id="rId6"/>
    <p:sldId id="1027" r:id="rId7"/>
    <p:sldId id="1028" r:id="rId8"/>
    <p:sldId id="1029" r:id="rId9"/>
    <p:sldId id="103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00" d="100"/>
          <a:sy n="100" d="100"/>
        </p:scale>
        <p:origin x="-1304" y="-496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F13260DE-0775-A44C-B395-F11EA75763D3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F13260DE-0775-A44C-B395-F11EA75763D3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968" r="3770" b="4232"/>
          <a:stretch/>
        </p:blipFill>
        <p:spPr>
          <a:xfrm>
            <a:off x="1598672" y="689324"/>
            <a:ext cx="5774586" cy="429996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25351" y="5410200"/>
            <a:ext cx="27585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Climbing Out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968" r="3770" b="4232"/>
          <a:stretch/>
        </p:blipFill>
        <p:spPr>
          <a:xfrm>
            <a:off x="3129951" y="1353458"/>
            <a:ext cx="2693887" cy="200596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79484" y="228600"/>
            <a:ext cx="3404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Climbing Out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6987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751" y="228600"/>
            <a:ext cx="8549640" cy="6400800"/>
            <a:chOff x="301751" y="228600"/>
            <a:chExt cx="8549640" cy="6400800"/>
          </a:xfrm>
        </p:grpSpPr>
        <p:pic>
          <p:nvPicPr>
            <p:cNvPr id="63" name="Picture 18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751" y="228600"/>
              <a:ext cx="8549640" cy="640080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5" t="14219" r="4425" b="16336"/>
            <a:stretch/>
          </p:blipFill>
          <p:spPr bwMode="auto">
            <a:xfrm>
              <a:off x="1471083" y="1676400"/>
              <a:ext cx="7154334" cy="444500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03" name="Text Box 14"/>
          <p:cNvSpPr txBox="1">
            <a:spLocks noChangeArrowheads="1"/>
          </p:cNvSpPr>
          <p:nvPr/>
        </p:nvSpPr>
        <p:spPr bwMode="auto">
          <a:xfrm>
            <a:off x="2209800" y="6049962"/>
            <a:ext cx="4791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Warning:</a:t>
            </a:r>
            <a:r>
              <a:rPr lang="en-US" dirty="0">
                <a:latin typeface="Arial"/>
                <a:cs typeface="Arial"/>
              </a:rPr>
              <a:t> if you try to get out you will be 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u="sng" dirty="0" smtClean="0">
                <a:solidFill>
                  <a:srgbClr val="FF0000"/>
                </a:solidFill>
                <a:latin typeface="Arial"/>
                <a:cs typeface="Arial"/>
              </a:rPr>
              <a:t>ttacked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Why?</a:t>
            </a:r>
          </a:p>
        </p:txBody>
      </p:sp>
      <p:sp>
        <p:nvSpPr>
          <p:cNvPr id="25604" name="Line 26"/>
          <p:cNvSpPr>
            <a:spLocks noChangeShapeType="1"/>
          </p:cNvSpPr>
          <p:nvPr/>
        </p:nvSpPr>
        <p:spPr bwMode="auto">
          <a:xfrm flipH="1" flipV="1">
            <a:off x="5105400" y="5791199"/>
            <a:ext cx="152400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1400" y="4363532"/>
            <a:ext cx="1524000" cy="938719"/>
            <a:chOff x="3581400" y="4363532"/>
            <a:chExt cx="1524000" cy="938719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3792220" y="4363532"/>
              <a:ext cx="1313180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Why is it 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difficult 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for the crabs 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   to climb out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   of the pot?</a:t>
              </a:r>
            </a:p>
          </p:txBody>
        </p:sp>
        <p:sp>
          <p:nvSpPr>
            <p:cNvPr id="25607" name="AutoShape 56"/>
            <p:cNvSpPr>
              <a:spLocks noChangeArrowheads="1"/>
            </p:cNvSpPr>
            <p:nvPr/>
          </p:nvSpPr>
          <p:spPr bwMode="auto">
            <a:xfrm>
              <a:off x="3581400" y="4398434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25651" name="Text Box 8"/>
          <p:cNvSpPr txBox="1">
            <a:spLocks noChangeArrowheads="1"/>
          </p:cNvSpPr>
          <p:nvPr/>
        </p:nvSpPr>
        <p:spPr bwMode="auto">
          <a:xfrm>
            <a:off x="838200" y="10668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What is the </a:t>
            </a:r>
            <a:r>
              <a:rPr lang="ja-JP" altLang="en-US" sz="900" dirty="0" smtClean="0">
                <a:latin typeface="Arial"/>
                <a:cs typeface="Arial"/>
              </a:rPr>
              <a:t>“</a:t>
            </a:r>
            <a:r>
              <a:rPr lang="en-US" altLang="ja-JP" sz="900" dirty="0" smtClean="0">
                <a:latin typeface="Arial"/>
                <a:cs typeface="Arial"/>
              </a:rPr>
              <a:t>pot</a:t>
            </a:r>
            <a:r>
              <a:rPr lang="ja-JP" altLang="en-US" sz="900" dirty="0" smtClean="0">
                <a:latin typeface="Arial"/>
                <a:cs typeface="Arial"/>
              </a:rPr>
              <a:t>”</a:t>
            </a:r>
            <a:r>
              <a:rPr lang="en-US" altLang="ja-JP" sz="900" dirty="0" smtClean="0">
                <a:latin typeface="Arial"/>
                <a:cs typeface="Arial"/>
              </a:rPr>
              <a:t> </a:t>
            </a:r>
            <a:r>
              <a:rPr lang="en-US" altLang="ja-JP" sz="900" dirty="0">
                <a:latin typeface="Arial"/>
                <a:cs typeface="Arial"/>
              </a:rPr>
              <a:t>that you are in?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5652" name="Oval 46"/>
          <p:cNvSpPr>
            <a:spLocks noChangeArrowheads="1"/>
          </p:cNvSpPr>
          <p:nvPr/>
        </p:nvSpPr>
        <p:spPr bwMode="auto">
          <a:xfrm>
            <a:off x="1024468" y="1319982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latin typeface="Arial"/>
              <a:cs typeface="Arial"/>
            </a:endParaRPr>
          </a:p>
        </p:txBody>
      </p:sp>
      <p:sp>
        <p:nvSpPr>
          <p:cNvPr id="25653" name="AutoShape 57"/>
          <p:cNvSpPr>
            <a:spLocks noChangeArrowheads="1"/>
          </p:cNvSpPr>
          <p:nvPr/>
        </p:nvSpPr>
        <p:spPr bwMode="auto">
          <a:xfrm>
            <a:off x="533400" y="10668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12800" y="1600200"/>
            <a:ext cx="23781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When </a:t>
            </a:r>
            <a:r>
              <a:rPr lang="en-US" sz="900" dirty="0" smtClean="0">
                <a:latin typeface="Arial"/>
                <a:cs typeface="Arial"/>
              </a:rPr>
              <a:t>you </a:t>
            </a:r>
            <a:r>
              <a:rPr lang="en-US" sz="900" dirty="0">
                <a:latin typeface="Arial"/>
                <a:cs typeface="Arial"/>
              </a:rPr>
              <a:t>get in trouble (or in the pot)</a:t>
            </a:r>
          </a:p>
          <a:p>
            <a:pPr eaLnBrk="1" hangingPunct="1"/>
            <a:r>
              <a:rPr lang="en-US" sz="900" dirty="0" smtClean="0">
                <a:latin typeface="Arial"/>
                <a:cs typeface="Arial"/>
              </a:rPr>
              <a:t>are you keeping </a:t>
            </a:r>
            <a:r>
              <a:rPr lang="en-US" sz="900" dirty="0">
                <a:latin typeface="Arial"/>
                <a:cs typeface="Arial"/>
              </a:rPr>
              <a:t>others in, or </a:t>
            </a:r>
            <a:r>
              <a:rPr lang="en-US" sz="900" dirty="0" smtClean="0">
                <a:latin typeface="Arial"/>
                <a:cs typeface="Arial"/>
              </a:rPr>
              <a:t>yourself?</a:t>
            </a:r>
            <a:endParaRPr lang="en-US" sz="900" dirty="0">
              <a:latin typeface="Arial"/>
              <a:cs typeface="Arial"/>
            </a:endParaRPr>
          </a:p>
          <a:p>
            <a:pPr eaLnBrk="1" hangingPunct="1"/>
            <a:r>
              <a:rPr lang="en-US" sz="900" dirty="0">
                <a:latin typeface="Arial"/>
                <a:cs typeface="Arial"/>
              </a:rPr>
              <a:t>How?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35050" y="2133600"/>
            <a:ext cx="76200" cy="304800"/>
            <a:chOff x="1035050" y="2133600"/>
            <a:chExt cx="76200" cy="304800"/>
          </a:xfrm>
        </p:grpSpPr>
        <p:sp>
          <p:nvSpPr>
            <p:cNvPr id="25610" name="Oval 44"/>
            <p:cNvSpPr>
              <a:spLocks noChangeArrowheads="1"/>
            </p:cNvSpPr>
            <p:nvPr/>
          </p:nvSpPr>
          <p:spPr bwMode="auto">
            <a:xfrm>
              <a:off x="1035050" y="23622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11" name="Oval 45"/>
            <p:cNvSpPr>
              <a:spLocks noChangeArrowheads="1"/>
            </p:cNvSpPr>
            <p:nvPr/>
          </p:nvSpPr>
          <p:spPr bwMode="auto">
            <a:xfrm>
              <a:off x="103505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5612" name="AutoShape 58"/>
          <p:cNvSpPr>
            <a:spLocks noChangeArrowheads="1"/>
          </p:cNvSpPr>
          <p:nvPr/>
        </p:nvSpPr>
        <p:spPr bwMode="auto">
          <a:xfrm>
            <a:off x="533400" y="16002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0" y="2032000"/>
            <a:ext cx="2619023" cy="635000"/>
            <a:chOff x="5181600" y="1857375"/>
            <a:chExt cx="2619023" cy="635000"/>
          </a:xfrm>
        </p:grpSpPr>
        <p:sp>
          <p:nvSpPr>
            <p:cNvPr id="25614" name="Text Box 16"/>
            <p:cNvSpPr txBox="1">
              <a:spLocks noChangeArrowheads="1"/>
            </p:cNvSpPr>
            <p:nvPr/>
          </p:nvSpPr>
          <p:spPr bwMode="auto">
            <a:xfrm>
              <a:off x="5410200" y="1880543"/>
              <a:ext cx="239042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Who wants to see </a:t>
              </a:r>
              <a:r>
                <a:rPr lang="en-US" sz="900" dirty="0" smtClean="0">
                  <a:latin typeface="Arial"/>
                  <a:cs typeface="Arial"/>
                </a:rPr>
                <a:t>you climb out?  Why?</a:t>
              </a:r>
              <a:endParaRPr lang="en-US" altLang="ja-JP" sz="900" dirty="0">
                <a:latin typeface="Arial"/>
                <a:cs typeface="Arial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15000" y="2187575"/>
              <a:ext cx="76200" cy="304800"/>
              <a:chOff x="6400800" y="2187575"/>
              <a:chExt cx="76200" cy="304800"/>
            </a:xfrm>
          </p:grpSpPr>
          <p:sp>
            <p:nvSpPr>
              <p:cNvPr id="25649" name="Oval 30"/>
              <p:cNvSpPr>
                <a:spLocks noChangeArrowheads="1"/>
              </p:cNvSpPr>
              <p:nvPr/>
            </p:nvSpPr>
            <p:spPr bwMode="auto">
              <a:xfrm>
                <a:off x="6400800" y="21875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5650" name="Oval 31"/>
              <p:cNvSpPr>
                <a:spLocks noChangeArrowheads="1"/>
              </p:cNvSpPr>
              <p:nvPr/>
            </p:nvSpPr>
            <p:spPr bwMode="auto">
              <a:xfrm>
                <a:off x="6400800" y="24161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5616" name="AutoShape 60"/>
            <p:cNvSpPr>
              <a:spLocks noChangeArrowheads="1"/>
            </p:cNvSpPr>
            <p:nvPr/>
          </p:nvSpPr>
          <p:spPr bwMode="auto">
            <a:xfrm>
              <a:off x="5181600" y="185737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658" name="Text Box 11"/>
          <p:cNvSpPr txBox="1">
            <a:spLocks noChangeArrowheads="1"/>
          </p:cNvSpPr>
          <p:nvPr/>
        </p:nvSpPr>
        <p:spPr bwMode="auto">
          <a:xfrm>
            <a:off x="6595098" y="3886200"/>
            <a:ext cx="1556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What will </a:t>
            </a:r>
            <a:r>
              <a:rPr lang="en-US" sz="900" dirty="0" smtClean="0">
                <a:latin typeface="Arial"/>
                <a:cs typeface="Arial"/>
              </a:rPr>
              <a:t>your </a:t>
            </a:r>
            <a:r>
              <a:rPr lang="en-US" sz="900" dirty="0">
                <a:latin typeface="Arial"/>
                <a:cs typeface="Arial"/>
              </a:rPr>
              <a:t>future be 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like </a:t>
            </a:r>
            <a:r>
              <a:rPr lang="en-US" sz="900" dirty="0" smtClean="0">
                <a:latin typeface="Arial"/>
                <a:cs typeface="Arial"/>
              </a:rPr>
              <a:t>when you climb </a:t>
            </a:r>
            <a:r>
              <a:rPr lang="en-US" sz="900" dirty="0">
                <a:latin typeface="Arial"/>
                <a:cs typeface="Arial"/>
              </a:rPr>
              <a:t>out?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316461"/>
            <a:ext cx="76200" cy="533400"/>
            <a:chOff x="6705600" y="3832225"/>
            <a:chExt cx="76200" cy="533400"/>
          </a:xfrm>
        </p:grpSpPr>
        <p:sp>
          <p:nvSpPr>
            <p:cNvPr id="25659" name="Oval 32"/>
            <p:cNvSpPr>
              <a:spLocks noChangeArrowheads="1"/>
            </p:cNvSpPr>
            <p:nvPr/>
          </p:nvSpPr>
          <p:spPr bwMode="auto">
            <a:xfrm>
              <a:off x="6705600" y="383222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60" name="Oval 33"/>
            <p:cNvSpPr>
              <a:spLocks noChangeArrowheads="1"/>
            </p:cNvSpPr>
            <p:nvPr/>
          </p:nvSpPr>
          <p:spPr bwMode="auto">
            <a:xfrm>
              <a:off x="6705600" y="406082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61" name="Oval 34"/>
            <p:cNvSpPr>
              <a:spLocks noChangeArrowheads="1"/>
            </p:cNvSpPr>
            <p:nvPr/>
          </p:nvSpPr>
          <p:spPr bwMode="auto">
            <a:xfrm>
              <a:off x="6705600" y="428942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5617" name="AutoShape 64"/>
          <p:cNvSpPr>
            <a:spLocks noChangeArrowheads="1"/>
          </p:cNvSpPr>
          <p:nvPr/>
        </p:nvSpPr>
        <p:spPr bwMode="auto">
          <a:xfrm>
            <a:off x="6290298" y="38862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5654" name="Text Box 15"/>
          <p:cNvSpPr txBox="1">
            <a:spLocks noChangeArrowheads="1"/>
          </p:cNvSpPr>
          <p:nvPr/>
        </p:nvSpPr>
        <p:spPr bwMode="auto">
          <a:xfrm>
            <a:off x="6544298" y="5105400"/>
            <a:ext cx="1685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What are the </a:t>
            </a:r>
            <a:r>
              <a:rPr lang="en-US" sz="900" dirty="0" smtClean="0">
                <a:latin typeface="Arial"/>
                <a:cs typeface="Arial"/>
              </a:rPr>
              <a:t>tools you </a:t>
            </a:r>
            <a:r>
              <a:rPr lang="en-US" sz="900" dirty="0">
                <a:latin typeface="Arial"/>
                <a:cs typeface="Arial"/>
              </a:rPr>
              <a:t>can 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use to get out?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0063" y="5537200"/>
            <a:ext cx="76200" cy="533400"/>
            <a:chOff x="6621463" y="5003800"/>
            <a:chExt cx="76200" cy="533400"/>
          </a:xfrm>
        </p:grpSpPr>
        <p:sp>
          <p:nvSpPr>
            <p:cNvPr id="25655" name="Oval 35"/>
            <p:cNvSpPr>
              <a:spLocks noChangeArrowheads="1"/>
            </p:cNvSpPr>
            <p:nvPr/>
          </p:nvSpPr>
          <p:spPr bwMode="auto">
            <a:xfrm>
              <a:off x="6621463" y="50038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56" name="Oval 36"/>
            <p:cNvSpPr>
              <a:spLocks noChangeArrowheads="1"/>
            </p:cNvSpPr>
            <p:nvPr/>
          </p:nvSpPr>
          <p:spPr bwMode="auto">
            <a:xfrm>
              <a:off x="6621463" y="52324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57" name="Oval 37"/>
            <p:cNvSpPr>
              <a:spLocks noChangeArrowheads="1"/>
            </p:cNvSpPr>
            <p:nvPr/>
          </p:nvSpPr>
          <p:spPr bwMode="auto">
            <a:xfrm>
              <a:off x="6621463" y="54610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5618" name="AutoShape 65"/>
          <p:cNvSpPr>
            <a:spLocks noChangeArrowheads="1"/>
          </p:cNvSpPr>
          <p:nvPr/>
        </p:nvSpPr>
        <p:spPr bwMode="auto">
          <a:xfrm>
            <a:off x="6282361" y="50292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5619" name="Text Box 10"/>
          <p:cNvSpPr txBox="1">
            <a:spLocks noChangeArrowheads="1"/>
          </p:cNvSpPr>
          <p:nvPr/>
        </p:nvSpPr>
        <p:spPr bwMode="auto">
          <a:xfrm>
            <a:off x="784225" y="2590800"/>
            <a:ext cx="1577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What are the reasons 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for staying </a:t>
            </a:r>
            <a:r>
              <a:rPr lang="en-US" altLang="ja-JP" sz="900" dirty="0" smtClean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lang="en-US" altLang="ja-JP" sz="900" dirty="0" smtClean="0">
                <a:latin typeface="Arial"/>
                <a:cs typeface="Arial"/>
              </a:rPr>
              <a:t>the </a:t>
            </a:r>
            <a:r>
              <a:rPr lang="en-US" sz="900" dirty="0" smtClean="0">
                <a:latin typeface="Arial"/>
                <a:cs typeface="Arial"/>
              </a:rPr>
              <a:t>pot</a:t>
            </a:r>
            <a:r>
              <a:rPr lang="en-US" sz="900" dirty="0">
                <a:latin typeface="Arial"/>
                <a:cs typeface="Arial"/>
              </a:rPr>
              <a:t>?</a:t>
            </a:r>
          </a:p>
        </p:txBody>
      </p:sp>
      <p:sp>
        <p:nvSpPr>
          <p:cNvPr id="25620" name="AutoShape 61"/>
          <p:cNvSpPr>
            <a:spLocks noChangeArrowheads="1"/>
          </p:cNvSpPr>
          <p:nvPr/>
        </p:nvSpPr>
        <p:spPr bwMode="auto">
          <a:xfrm>
            <a:off x="533400" y="25908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0600" y="2996382"/>
            <a:ext cx="85725" cy="523875"/>
            <a:chOff x="990600" y="3124200"/>
            <a:chExt cx="85725" cy="523875"/>
          </a:xfrm>
        </p:grpSpPr>
        <p:sp>
          <p:nvSpPr>
            <p:cNvPr id="25646" name="Oval 70"/>
            <p:cNvSpPr>
              <a:spLocks noChangeArrowheads="1"/>
            </p:cNvSpPr>
            <p:nvPr/>
          </p:nvSpPr>
          <p:spPr bwMode="auto">
            <a:xfrm>
              <a:off x="1000125" y="31242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47" name="Oval 71"/>
            <p:cNvSpPr>
              <a:spLocks noChangeArrowheads="1"/>
            </p:cNvSpPr>
            <p:nvPr/>
          </p:nvSpPr>
          <p:spPr bwMode="auto">
            <a:xfrm>
              <a:off x="1000125" y="334327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48" name="Oval 72"/>
            <p:cNvSpPr>
              <a:spLocks noChangeArrowheads="1"/>
            </p:cNvSpPr>
            <p:nvPr/>
          </p:nvSpPr>
          <p:spPr bwMode="auto">
            <a:xfrm>
              <a:off x="990600" y="357187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5622" name="Text Box 12"/>
          <p:cNvSpPr txBox="1">
            <a:spLocks noChangeArrowheads="1"/>
          </p:cNvSpPr>
          <p:nvPr/>
        </p:nvSpPr>
        <p:spPr bwMode="auto">
          <a:xfrm>
            <a:off x="762000" y="3825875"/>
            <a:ext cx="1543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What will </a:t>
            </a:r>
            <a:r>
              <a:rPr lang="en-US" sz="900" dirty="0" smtClean="0">
                <a:latin typeface="Arial"/>
                <a:cs typeface="Arial"/>
              </a:rPr>
              <a:t>your </a:t>
            </a:r>
            <a:r>
              <a:rPr lang="en-US" sz="900" dirty="0">
                <a:latin typeface="Arial"/>
                <a:cs typeface="Arial"/>
              </a:rPr>
              <a:t>future be 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like if </a:t>
            </a:r>
            <a:r>
              <a:rPr lang="en-US" sz="900" dirty="0" smtClean="0">
                <a:latin typeface="Arial"/>
                <a:cs typeface="Arial"/>
              </a:rPr>
              <a:t>you </a:t>
            </a:r>
            <a:r>
              <a:rPr lang="en-US" sz="900" dirty="0">
                <a:latin typeface="Arial"/>
                <a:cs typeface="Arial"/>
              </a:rPr>
              <a:t>don</a:t>
            </a:r>
            <a:r>
              <a:rPr lang="ja-JP" altLang="en-US" sz="900" dirty="0">
                <a:latin typeface="Arial"/>
                <a:cs typeface="Arial"/>
              </a:rPr>
              <a:t>’</a:t>
            </a:r>
            <a:r>
              <a:rPr lang="en-US" altLang="ja-JP" sz="900" dirty="0">
                <a:latin typeface="Arial"/>
                <a:cs typeface="Arial"/>
              </a:rPr>
              <a:t>t get out?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5623" name="AutoShape 62"/>
          <p:cNvSpPr>
            <a:spLocks noChangeArrowheads="1"/>
          </p:cNvSpPr>
          <p:nvPr/>
        </p:nvSpPr>
        <p:spPr bwMode="auto">
          <a:xfrm>
            <a:off x="533400" y="3703638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0600" y="4242857"/>
            <a:ext cx="85725" cy="523875"/>
            <a:chOff x="990600" y="4242857"/>
            <a:chExt cx="85725" cy="523875"/>
          </a:xfrm>
        </p:grpSpPr>
        <p:sp>
          <p:nvSpPr>
            <p:cNvPr id="25643" name="Oval 77"/>
            <p:cNvSpPr>
              <a:spLocks noChangeArrowheads="1"/>
            </p:cNvSpPr>
            <p:nvPr/>
          </p:nvSpPr>
          <p:spPr bwMode="auto">
            <a:xfrm>
              <a:off x="1000125" y="4242857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44" name="Oval 78"/>
            <p:cNvSpPr>
              <a:spLocks noChangeArrowheads="1"/>
            </p:cNvSpPr>
            <p:nvPr/>
          </p:nvSpPr>
          <p:spPr bwMode="auto">
            <a:xfrm>
              <a:off x="1000125" y="4461932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45" name="Oval 79"/>
            <p:cNvSpPr>
              <a:spLocks noChangeArrowheads="1"/>
            </p:cNvSpPr>
            <p:nvPr/>
          </p:nvSpPr>
          <p:spPr bwMode="auto">
            <a:xfrm>
              <a:off x="990600" y="4690532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5625" name="Text Box 13"/>
          <p:cNvSpPr txBox="1">
            <a:spLocks noChangeArrowheads="1"/>
          </p:cNvSpPr>
          <p:nvPr/>
        </p:nvSpPr>
        <p:spPr bwMode="auto">
          <a:xfrm>
            <a:off x="793750" y="4953000"/>
            <a:ext cx="1582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What are the reasons  for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getting out of the </a:t>
            </a:r>
            <a:r>
              <a:rPr lang="en-US" altLang="ja-JP" sz="900" dirty="0">
                <a:latin typeface="Arial"/>
                <a:cs typeface="Arial"/>
              </a:rPr>
              <a:t>pot?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25626" name="AutoShape 63"/>
          <p:cNvSpPr>
            <a:spLocks noChangeArrowheads="1"/>
          </p:cNvSpPr>
          <p:nvPr/>
        </p:nvSpPr>
        <p:spPr bwMode="auto">
          <a:xfrm>
            <a:off x="533400" y="49530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0600" y="5369230"/>
            <a:ext cx="85725" cy="523875"/>
            <a:chOff x="990600" y="5410200"/>
            <a:chExt cx="85725" cy="523875"/>
          </a:xfrm>
        </p:grpSpPr>
        <p:sp>
          <p:nvSpPr>
            <p:cNvPr id="25640" name="Oval 81"/>
            <p:cNvSpPr>
              <a:spLocks noChangeArrowheads="1"/>
            </p:cNvSpPr>
            <p:nvPr/>
          </p:nvSpPr>
          <p:spPr bwMode="auto">
            <a:xfrm>
              <a:off x="1000125" y="5410200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41" name="Oval 82"/>
            <p:cNvSpPr>
              <a:spLocks noChangeArrowheads="1"/>
            </p:cNvSpPr>
            <p:nvPr/>
          </p:nvSpPr>
          <p:spPr bwMode="auto">
            <a:xfrm>
              <a:off x="1000125" y="562927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42" name="Oval 83"/>
            <p:cNvSpPr>
              <a:spLocks noChangeArrowheads="1"/>
            </p:cNvSpPr>
            <p:nvPr/>
          </p:nvSpPr>
          <p:spPr bwMode="auto">
            <a:xfrm>
              <a:off x="990600" y="585787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5632" name="Text Box 17"/>
          <p:cNvSpPr txBox="1">
            <a:spLocks noChangeArrowheads="1"/>
          </p:cNvSpPr>
          <p:nvPr/>
        </p:nvSpPr>
        <p:spPr bwMode="auto">
          <a:xfrm>
            <a:off x="4845050" y="1066800"/>
            <a:ext cx="262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>
                <a:latin typeface="Arial"/>
                <a:cs typeface="Arial"/>
              </a:rPr>
              <a:t>How do friends (others) effect </a:t>
            </a:r>
            <a:r>
              <a:rPr lang="en-US" sz="900" dirty="0" smtClean="0">
                <a:latin typeface="Arial"/>
                <a:cs typeface="Arial"/>
              </a:rPr>
              <a:t>you </a:t>
            </a:r>
            <a:r>
              <a:rPr lang="en-US" sz="900" dirty="0">
                <a:latin typeface="Arial"/>
                <a:cs typeface="Arial"/>
              </a:rPr>
              <a:t>in both positive ways and negative ways?</a:t>
            </a:r>
          </a:p>
        </p:txBody>
      </p:sp>
      <p:sp>
        <p:nvSpPr>
          <p:cNvPr id="25633" name="AutoShape 59"/>
          <p:cNvSpPr>
            <a:spLocks noChangeArrowheads="1"/>
          </p:cNvSpPr>
          <p:nvPr/>
        </p:nvSpPr>
        <p:spPr bwMode="auto">
          <a:xfrm>
            <a:off x="4572000" y="1066800"/>
            <a:ext cx="228600" cy="152400"/>
          </a:xfrm>
          <a:prstGeom prst="flowChartPunchedTa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05400" y="1521881"/>
            <a:ext cx="1600200" cy="304800"/>
            <a:chOff x="5562600" y="1447800"/>
            <a:chExt cx="1600200" cy="304800"/>
          </a:xfrm>
        </p:grpSpPr>
        <p:grpSp>
          <p:nvGrpSpPr>
            <p:cNvPr id="25634" name="Group 86"/>
            <p:cNvGrpSpPr>
              <a:grpSpLocks/>
            </p:cNvGrpSpPr>
            <p:nvPr/>
          </p:nvGrpSpPr>
          <p:grpSpPr bwMode="auto">
            <a:xfrm>
              <a:off x="5562600" y="1447800"/>
              <a:ext cx="76200" cy="304800"/>
              <a:chOff x="3654" y="1440"/>
              <a:chExt cx="48" cy="192"/>
            </a:xfrm>
          </p:grpSpPr>
          <p:sp>
            <p:nvSpPr>
              <p:cNvPr id="25638" name="Oval 87"/>
              <p:cNvSpPr>
                <a:spLocks noChangeArrowheads="1"/>
              </p:cNvSpPr>
              <p:nvPr/>
            </p:nvSpPr>
            <p:spPr bwMode="auto">
              <a:xfrm>
                <a:off x="3654" y="14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5639" name="Oval 88"/>
              <p:cNvSpPr>
                <a:spLocks noChangeArrowheads="1"/>
              </p:cNvSpPr>
              <p:nvPr/>
            </p:nvSpPr>
            <p:spPr bwMode="auto">
              <a:xfrm>
                <a:off x="3654" y="15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25635" name="Group 89"/>
            <p:cNvGrpSpPr>
              <a:grpSpLocks/>
            </p:cNvGrpSpPr>
            <p:nvPr/>
          </p:nvGrpSpPr>
          <p:grpSpPr bwMode="auto">
            <a:xfrm>
              <a:off x="7086600" y="1447800"/>
              <a:ext cx="76200" cy="304800"/>
              <a:chOff x="3654" y="1440"/>
              <a:chExt cx="48" cy="192"/>
            </a:xfrm>
          </p:grpSpPr>
          <p:sp>
            <p:nvSpPr>
              <p:cNvPr id="25636" name="Oval 90"/>
              <p:cNvSpPr>
                <a:spLocks noChangeArrowheads="1"/>
              </p:cNvSpPr>
              <p:nvPr/>
            </p:nvSpPr>
            <p:spPr bwMode="auto">
              <a:xfrm>
                <a:off x="3654" y="14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5637" name="Oval 91"/>
              <p:cNvSpPr>
                <a:spLocks noChangeArrowheads="1"/>
              </p:cNvSpPr>
              <p:nvPr/>
            </p:nvSpPr>
            <p:spPr bwMode="auto">
              <a:xfrm>
                <a:off x="3654" y="15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5" name="Rectangle 64"/>
          <p:cNvSpPr/>
          <p:nvPr/>
        </p:nvSpPr>
        <p:spPr bwMode="auto">
          <a:xfrm flipV="1">
            <a:off x="364066" y="6350000"/>
            <a:ext cx="762000" cy="1524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912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751" y="228600"/>
            <a:ext cx="8549640" cy="6400800"/>
            <a:chOff x="301751" y="228600"/>
            <a:chExt cx="8549640" cy="6400800"/>
          </a:xfrm>
        </p:grpSpPr>
        <p:pic>
          <p:nvPicPr>
            <p:cNvPr id="63" name="Picture 18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751" y="228600"/>
              <a:ext cx="8549640" cy="6400800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5" t="14219" r="4425" b="16336"/>
            <a:stretch/>
          </p:blipFill>
          <p:spPr bwMode="auto">
            <a:xfrm>
              <a:off x="1471083" y="1676400"/>
              <a:ext cx="7154334" cy="444500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33400" y="1066800"/>
            <a:ext cx="2362200" cy="329382"/>
            <a:chOff x="533400" y="1066800"/>
            <a:chExt cx="2362200" cy="329382"/>
          </a:xfrm>
        </p:grpSpPr>
        <p:sp>
          <p:nvSpPr>
            <p:cNvPr id="25651" name="Text Box 8"/>
            <p:cNvSpPr txBox="1">
              <a:spLocks noChangeArrowheads="1"/>
            </p:cNvSpPr>
            <p:nvPr/>
          </p:nvSpPr>
          <p:spPr bwMode="auto">
            <a:xfrm>
              <a:off x="838200" y="1066800"/>
              <a:ext cx="2057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What is the </a:t>
              </a:r>
              <a:r>
                <a:rPr lang="ja-JP" altLang="en-US" sz="900" dirty="0" smtClean="0">
                  <a:latin typeface="Arial"/>
                  <a:cs typeface="Arial"/>
                </a:rPr>
                <a:t>“</a:t>
              </a:r>
              <a:r>
                <a:rPr lang="en-US" altLang="ja-JP" sz="900" dirty="0" smtClean="0">
                  <a:latin typeface="Arial"/>
                  <a:cs typeface="Arial"/>
                </a:rPr>
                <a:t>pot</a:t>
              </a:r>
              <a:r>
                <a:rPr lang="ja-JP" altLang="en-US" sz="900" dirty="0" smtClean="0">
                  <a:latin typeface="Arial"/>
                  <a:cs typeface="Arial"/>
                </a:rPr>
                <a:t>”</a:t>
              </a:r>
              <a:r>
                <a:rPr lang="en-US" altLang="ja-JP" sz="900" dirty="0" smtClean="0">
                  <a:latin typeface="Arial"/>
                  <a:cs typeface="Arial"/>
                </a:rPr>
                <a:t> </a:t>
              </a:r>
              <a:r>
                <a:rPr lang="en-US" altLang="ja-JP" sz="900" dirty="0">
                  <a:latin typeface="Arial"/>
                  <a:cs typeface="Arial"/>
                </a:rPr>
                <a:t>that you are in?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25652" name="Oval 46"/>
            <p:cNvSpPr>
              <a:spLocks noChangeArrowheads="1"/>
            </p:cNvSpPr>
            <p:nvPr/>
          </p:nvSpPr>
          <p:spPr bwMode="auto">
            <a:xfrm>
              <a:off x="1024468" y="1319982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653" name="AutoShape 57"/>
            <p:cNvSpPr>
              <a:spLocks noChangeArrowheads="1"/>
            </p:cNvSpPr>
            <p:nvPr/>
          </p:nvSpPr>
          <p:spPr bwMode="auto">
            <a:xfrm>
              <a:off x="533400" y="10668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600200"/>
            <a:ext cx="2657537" cy="838200"/>
            <a:chOff x="533400" y="1600200"/>
            <a:chExt cx="2657537" cy="838200"/>
          </a:xfrm>
        </p:grpSpPr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812800" y="1600200"/>
              <a:ext cx="237813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When </a:t>
              </a:r>
              <a:r>
                <a:rPr lang="en-US" sz="900" dirty="0" smtClean="0">
                  <a:latin typeface="Arial"/>
                  <a:cs typeface="Arial"/>
                </a:rPr>
                <a:t>you </a:t>
              </a:r>
              <a:r>
                <a:rPr lang="en-US" sz="900" dirty="0">
                  <a:latin typeface="Arial"/>
                  <a:cs typeface="Arial"/>
                </a:rPr>
                <a:t>get in trouble (or in the pot)</a:t>
              </a:r>
            </a:p>
            <a:p>
              <a:pPr eaLnBrk="1" hangingPunct="1"/>
              <a:r>
                <a:rPr lang="en-US" sz="900" dirty="0" smtClean="0">
                  <a:latin typeface="Arial"/>
                  <a:cs typeface="Arial"/>
                </a:rPr>
                <a:t>are you keeping </a:t>
              </a:r>
              <a:r>
                <a:rPr lang="en-US" sz="900" dirty="0">
                  <a:latin typeface="Arial"/>
                  <a:cs typeface="Arial"/>
                </a:rPr>
                <a:t>others in, or </a:t>
              </a:r>
              <a:r>
                <a:rPr lang="en-US" sz="900" dirty="0" smtClean="0">
                  <a:latin typeface="Arial"/>
                  <a:cs typeface="Arial"/>
                </a:rPr>
                <a:t>yourself?</a:t>
              </a:r>
              <a:endParaRPr lang="en-US" sz="900" dirty="0">
                <a:latin typeface="Arial"/>
                <a:cs typeface="Arial"/>
              </a:endParaRPr>
            </a:p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How?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35050" y="2133600"/>
              <a:ext cx="76200" cy="304800"/>
              <a:chOff x="1035050" y="2133600"/>
              <a:chExt cx="76200" cy="304800"/>
            </a:xfrm>
          </p:grpSpPr>
          <p:sp>
            <p:nvSpPr>
              <p:cNvPr id="25610" name="Oval 44"/>
              <p:cNvSpPr>
                <a:spLocks noChangeArrowheads="1"/>
              </p:cNvSpPr>
              <p:nvPr/>
            </p:nvSpPr>
            <p:spPr bwMode="auto">
              <a:xfrm>
                <a:off x="1035050" y="23622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5611" name="Oval 45"/>
              <p:cNvSpPr>
                <a:spLocks noChangeArrowheads="1"/>
              </p:cNvSpPr>
              <p:nvPr/>
            </p:nvSpPr>
            <p:spPr bwMode="auto">
              <a:xfrm>
                <a:off x="1035050" y="21336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5612" name="AutoShape 58"/>
            <p:cNvSpPr>
              <a:spLocks noChangeArrowheads="1"/>
            </p:cNvSpPr>
            <p:nvPr/>
          </p:nvSpPr>
          <p:spPr bwMode="auto">
            <a:xfrm>
              <a:off x="533400" y="1600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1066800"/>
            <a:ext cx="2895600" cy="759881"/>
            <a:chOff x="4572000" y="1066800"/>
            <a:chExt cx="2895600" cy="759881"/>
          </a:xfrm>
        </p:grpSpPr>
        <p:sp>
          <p:nvSpPr>
            <p:cNvPr id="25632" name="Text Box 17"/>
            <p:cNvSpPr txBox="1">
              <a:spLocks noChangeArrowheads="1"/>
            </p:cNvSpPr>
            <p:nvPr/>
          </p:nvSpPr>
          <p:spPr bwMode="auto">
            <a:xfrm>
              <a:off x="4845050" y="1066800"/>
              <a:ext cx="2622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How do friends (others) effect </a:t>
              </a:r>
              <a:r>
                <a:rPr lang="en-US" sz="900" dirty="0" smtClean="0">
                  <a:latin typeface="Arial"/>
                  <a:cs typeface="Arial"/>
                </a:rPr>
                <a:t>you </a:t>
              </a:r>
              <a:r>
                <a:rPr lang="en-US" sz="900" dirty="0">
                  <a:latin typeface="Arial"/>
                  <a:cs typeface="Arial"/>
                </a:rPr>
                <a:t>in both positive ways and negative ways?</a:t>
              </a:r>
            </a:p>
          </p:txBody>
        </p:sp>
        <p:sp>
          <p:nvSpPr>
            <p:cNvPr id="25633" name="AutoShape 59"/>
            <p:cNvSpPr>
              <a:spLocks noChangeArrowheads="1"/>
            </p:cNvSpPr>
            <p:nvPr/>
          </p:nvSpPr>
          <p:spPr bwMode="auto">
            <a:xfrm>
              <a:off x="4572000" y="10668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105400" y="1521881"/>
              <a:ext cx="1600200" cy="304800"/>
              <a:chOff x="5562600" y="1447800"/>
              <a:chExt cx="1600200" cy="304800"/>
            </a:xfrm>
          </p:grpSpPr>
          <p:grpSp>
            <p:nvGrpSpPr>
              <p:cNvPr id="25634" name="Group 86"/>
              <p:cNvGrpSpPr>
                <a:grpSpLocks/>
              </p:cNvGrpSpPr>
              <p:nvPr/>
            </p:nvGrpSpPr>
            <p:grpSpPr bwMode="auto">
              <a:xfrm>
                <a:off x="5562600" y="1447800"/>
                <a:ext cx="76200" cy="304800"/>
                <a:chOff x="3654" y="1440"/>
                <a:chExt cx="48" cy="192"/>
              </a:xfrm>
            </p:grpSpPr>
            <p:sp>
              <p:nvSpPr>
                <p:cNvPr id="25638" name="Oval 87"/>
                <p:cNvSpPr>
                  <a:spLocks noChangeArrowheads="1"/>
                </p:cNvSpPr>
                <p:nvPr/>
              </p:nvSpPr>
              <p:spPr bwMode="auto">
                <a:xfrm>
                  <a:off x="3654" y="1440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639" name="Oval 88"/>
                <p:cNvSpPr>
                  <a:spLocks noChangeArrowheads="1"/>
                </p:cNvSpPr>
                <p:nvPr/>
              </p:nvSpPr>
              <p:spPr bwMode="auto">
                <a:xfrm>
                  <a:off x="3654" y="158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5635" name="Group 89"/>
              <p:cNvGrpSpPr>
                <a:grpSpLocks/>
              </p:cNvGrpSpPr>
              <p:nvPr/>
            </p:nvGrpSpPr>
            <p:grpSpPr bwMode="auto">
              <a:xfrm>
                <a:off x="7086600" y="1447800"/>
                <a:ext cx="76200" cy="304800"/>
                <a:chOff x="3654" y="1440"/>
                <a:chExt cx="48" cy="192"/>
              </a:xfrm>
            </p:grpSpPr>
            <p:sp>
              <p:nvSpPr>
                <p:cNvPr id="25636" name="Oval 90"/>
                <p:cNvSpPr>
                  <a:spLocks noChangeArrowheads="1"/>
                </p:cNvSpPr>
                <p:nvPr/>
              </p:nvSpPr>
              <p:spPr bwMode="auto">
                <a:xfrm>
                  <a:off x="3654" y="1440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25637" name="Oval 91"/>
                <p:cNvSpPr>
                  <a:spLocks noChangeArrowheads="1"/>
                </p:cNvSpPr>
                <p:nvPr/>
              </p:nvSpPr>
              <p:spPr bwMode="auto">
                <a:xfrm>
                  <a:off x="3654" y="1584"/>
                  <a:ext cx="48" cy="4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65" name="Rectangle 64"/>
          <p:cNvSpPr/>
          <p:nvPr/>
        </p:nvSpPr>
        <p:spPr bwMode="auto">
          <a:xfrm flipV="1">
            <a:off x="364066" y="6350000"/>
            <a:ext cx="762000" cy="1524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209800" y="6049962"/>
            <a:ext cx="4791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Warning:</a:t>
            </a:r>
            <a:r>
              <a:rPr lang="en-US" dirty="0">
                <a:latin typeface="Arial"/>
                <a:cs typeface="Arial"/>
              </a:rPr>
              <a:t> if you try to get out you will be 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u="sng" dirty="0" smtClean="0">
                <a:solidFill>
                  <a:srgbClr val="FF0000"/>
                </a:solidFill>
                <a:latin typeface="Arial"/>
                <a:cs typeface="Arial"/>
              </a:rPr>
              <a:t>ttacked</a:t>
            </a:r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Why?</a:t>
            </a: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H="1" flipV="1">
            <a:off x="5105400" y="5791199"/>
            <a:ext cx="152400" cy="284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581400" y="4343400"/>
            <a:ext cx="1524000" cy="938719"/>
            <a:chOff x="3581400" y="4363532"/>
            <a:chExt cx="1524000" cy="938719"/>
          </a:xfrm>
        </p:grpSpPr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3792220" y="4363532"/>
              <a:ext cx="1313180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Arial"/>
                  <a:cs typeface="Arial"/>
                </a:rPr>
                <a:t>Why is it 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difficult 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for the crabs 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   to climb out</a:t>
              </a:r>
              <a:br>
                <a:rPr lang="en-US" dirty="0">
                  <a:latin typeface="Arial"/>
                  <a:cs typeface="Arial"/>
                </a:rPr>
              </a:br>
              <a:r>
                <a:rPr lang="en-US" dirty="0">
                  <a:latin typeface="Arial"/>
                  <a:cs typeface="Arial"/>
                </a:rPr>
                <a:t>        of the pot?</a:t>
              </a:r>
            </a:p>
          </p:txBody>
        </p:sp>
        <p:sp>
          <p:nvSpPr>
            <p:cNvPr id="41" name="AutoShape 56"/>
            <p:cNvSpPr>
              <a:spLocks noChangeArrowheads="1"/>
            </p:cNvSpPr>
            <p:nvPr/>
          </p:nvSpPr>
          <p:spPr bwMode="auto">
            <a:xfrm>
              <a:off x="3581400" y="4398434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2000" y="2032000"/>
            <a:ext cx="2619023" cy="635000"/>
            <a:chOff x="5181600" y="1857375"/>
            <a:chExt cx="2619023" cy="635000"/>
          </a:xfrm>
        </p:grpSpPr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5410200" y="1880543"/>
              <a:ext cx="239042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Who wants to see </a:t>
              </a:r>
              <a:r>
                <a:rPr lang="en-US" sz="900" dirty="0" smtClean="0">
                  <a:latin typeface="Arial"/>
                  <a:cs typeface="Arial"/>
                </a:rPr>
                <a:t>you climb out?  Why?</a:t>
              </a:r>
              <a:endParaRPr lang="en-US" altLang="ja-JP" sz="900" dirty="0">
                <a:latin typeface="Arial"/>
                <a:cs typeface="Arial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715000" y="2187575"/>
              <a:ext cx="76200" cy="304800"/>
              <a:chOff x="6400800" y="2187575"/>
              <a:chExt cx="76200" cy="304800"/>
            </a:xfrm>
          </p:grpSpPr>
          <p:sp>
            <p:nvSpPr>
              <p:cNvPr id="46" name="Oval 30"/>
              <p:cNvSpPr>
                <a:spLocks noChangeArrowheads="1"/>
              </p:cNvSpPr>
              <p:nvPr/>
            </p:nvSpPr>
            <p:spPr bwMode="auto">
              <a:xfrm>
                <a:off x="6400800" y="21875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auto">
              <a:xfrm>
                <a:off x="6400800" y="24161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" name="AutoShape 60"/>
            <p:cNvSpPr>
              <a:spLocks noChangeArrowheads="1"/>
            </p:cNvSpPr>
            <p:nvPr/>
          </p:nvSpPr>
          <p:spPr bwMode="auto">
            <a:xfrm>
              <a:off x="5181600" y="1857375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90298" y="3886200"/>
            <a:ext cx="1861780" cy="963661"/>
            <a:chOff x="6290298" y="3886200"/>
            <a:chExt cx="1861780" cy="963661"/>
          </a:xfrm>
        </p:grpSpPr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6595098" y="3886200"/>
              <a:ext cx="15569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What will </a:t>
              </a:r>
              <a:r>
                <a:rPr lang="en-US" sz="900" dirty="0" smtClean="0">
                  <a:latin typeface="Arial"/>
                  <a:cs typeface="Arial"/>
                </a:rPr>
                <a:t>your </a:t>
              </a:r>
              <a:r>
                <a:rPr lang="en-US" sz="900" dirty="0">
                  <a:latin typeface="Arial"/>
                  <a:cs typeface="Arial"/>
                </a:rPr>
                <a:t>future be 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like </a:t>
              </a:r>
              <a:r>
                <a:rPr lang="en-US" sz="900" dirty="0" smtClean="0">
                  <a:latin typeface="Arial"/>
                  <a:cs typeface="Arial"/>
                </a:rPr>
                <a:t>when you climb </a:t>
              </a:r>
              <a:r>
                <a:rPr lang="en-US" sz="900" dirty="0">
                  <a:latin typeface="Arial"/>
                  <a:cs typeface="Arial"/>
                </a:rPr>
                <a:t>out?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858000" y="4316461"/>
              <a:ext cx="76200" cy="533400"/>
              <a:chOff x="6705600" y="3832225"/>
              <a:chExt cx="76200" cy="533400"/>
            </a:xfrm>
          </p:grpSpPr>
          <p:sp>
            <p:nvSpPr>
              <p:cNvPr id="52" name="Oval 32"/>
              <p:cNvSpPr>
                <a:spLocks noChangeArrowheads="1"/>
              </p:cNvSpPr>
              <p:nvPr/>
            </p:nvSpPr>
            <p:spPr bwMode="auto">
              <a:xfrm>
                <a:off x="6705600" y="383222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" name="Oval 33"/>
              <p:cNvSpPr>
                <a:spLocks noChangeArrowheads="1"/>
              </p:cNvSpPr>
              <p:nvPr/>
            </p:nvSpPr>
            <p:spPr bwMode="auto">
              <a:xfrm>
                <a:off x="6705600" y="406082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4" name="Oval 34"/>
              <p:cNvSpPr>
                <a:spLocks noChangeArrowheads="1"/>
              </p:cNvSpPr>
              <p:nvPr/>
            </p:nvSpPr>
            <p:spPr bwMode="auto">
              <a:xfrm>
                <a:off x="6705600" y="428942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1" name="AutoShape 64"/>
            <p:cNvSpPr>
              <a:spLocks noChangeArrowheads="1"/>
            </p:cNvSpPr>
            <p:nvPr/>
          </p:nvSpPr>
          <p:spPr bwMode="auto">
            <a:xfrm>
              <a:off x="6290298" y="3886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82361" y="5029200"/>
            <a:ext cx="1947239" cy="1041400"/>
            <a:chOff x="6282361" y="5029200"/>
            <a:chExt cx="1947239" cy="1041400"/>
          </a:xfrm>
        </p:grpSpPr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6544298" y="5105400"/>
              <a:ext cx="1685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What are the </a:t>
              </a:r>
              <a:r>
                <a:rPr lang="en-US" sz="900" dirty="0" smtClean="0">
                  <a:latin typeface="Arial"/>
                  <a:cs typeface="Arial"/>
                </a:rPr>
                <a:t>tools you </a:t>
              </a:r>
              <a:r>
                <a:rPr lang="en-US" sz="900" dirty="0">
                  <a:latin typeface="Arial"/>
                  <a:cs typeface="Arial"/>
                </a:rPr>
                <a:t>can 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use to get out?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850063" y="5537200"/>
              <a:ext cx="76200" cy="533400"/>
              <a:chOff x="6621463" y="5003800"/>
              <a:chExt cx="76200" cy="533400"/>
            </a:xfrm>
          </p:grpSpPr>
          <p:sp>
            <p:nvSpPr>
              <p:cNvPr id="59" name="Oval 35"/>
              <p:cNvSpPr>
                <a:spLocks noChangeArrowheads="1"/>
              </p:cNvSpPr>
              <p:nvPr/>
            </p:nvSpPr>
            <p:spPr bwMode="auto">
              <a:xfrm>
                <a:off x="6621463" y="50038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0" name="Oval 36"/>
              <p:cNvSpPr>
                <a:spLocks noChangeArrowheads="1"/>
              </p:cNvSpPr>
              <p:nvPr/>
            </p:nvSpPr>
            <p:spPr bwMode="auto">
              <a:xfrm>
                <a:off x="6621463" y="52324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1" name="Oval 37"/>
              <p:cNvSpPr>
                <a:spLocks noChangeArrowheads="1"/>
              </p:cNvSpPr>
              <p:nvPr/>
            </p:nvSpPr>
            <p:spPr bwMode="auto">
              <a:xfrm>
                <a:off x="6621463" y="54610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8" name="AutoShape 65"/>
            <p:cNvSpPr>
              <a:spLocks noChangeArrowheads="1"/>
            </p:cNvSpPr>
            <p:nvPr/>
          </p:nvSpPr>
          <p:spPr bwMode="auto">
            <a:xfrm>
              <a:off x="6282361" y="50292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33400" y="2590800"/>
            <a:ext cx="1828800" cy="929457"/>
            <a:chOff x="533400" y="2590800"/>
            <a:chExt cx="1828800" cy="929457"/>
          </a:xfrm>
        </p:grpSpPr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784225" y="2590800"/>
              <a:ext cx="1577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What are the reasons 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for staying </a:t>
              </a:r>
              <a:r>
                <a:rPr lang="en-US" altLang="ja-JP" sz="900" dirty="0" smtClean="0">
                  <a:solidFill>
                    <a:srgbClr val="FF0000"/>
                  </a:solidFill>
                  <a:latin typeface="Arial"/>
                  <a:cs typeface="Arial"/>
                </a:rPr>
                <a:t>in </a:t>
              </a:r>
              <a:r>
                <a:rPr lang="en-US" altLang="ja-JP" sz="900" dirty="0" smtClean="0">
                  <a:latin typeface="Arial"/>
                  <a:cs typeface="Arial"/>
                </a:rPr>
                <a:t>the </a:t>
              </a:r>
              <a:r>
                <a:rPr lang="en-US" sz="900" dirty="0" smtClean="0">
                  <a:latin typeface="Arial"/>
                  <a:cs typeface="Arial"/>
                </a:rPr>
                <a:t>pot</a:t>
              </a:r>
              <a:r>
                <a:rPr lang="en-US" sz="9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66" name="AutoShape 61"/>
            <p:cNvSpPr>
              <a:spLocks noChangeArrowheads="1"/>
            </p:cNvSpPr>
            <p:nvPr/>
          </p:nvSpPr>
          <p:spPr bwMode="auto">
            <a:xfrm>
              <a:off x="533400" y="25908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990600" y="2996382"/>
              <a:ext cx="85725" cy="523875"/>
              <a:chOff x="990600" y="3124200"/>
              <a:chExt cx="85725" cy="523875"/>
            </a:xfrm>
          </p:grpSpPr>
          <p:sp>
            <p:nvSpPr>
              <p:cNvPr id="69" name="Oval 70"/>
              <p:cNvSpPr>
                <a:spLocks noChangeArrowheads="1"/>
              </p:cNvSpPr>
              <p:nvPr/>
            </p:nvSpPr>
            <p:spPr bwMode="auto">
              <a:xfrm>
                <a:off x="1000125" y="31242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0" name="Oval 71"/>
              <p:cNvSpPr>
                <a:spLocks noChangeArrowheads="1"/>
              </p:cNvSpPr>
              <p:nvPr/>
            </p:nvSpPr>
            <p:spPr bwMode="auto">
              <a:xfrm>
                <a:off x="1000125" y="33432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1" name="Oval 72"/>
              <p:cNvSpPr>
                <a:spLocks noChangeArrowheads="1"/>
              </p:cNvSpPr>
              <p:nvPr/>
            </p:nvSpPr>
            <p:spPr bwMode="auto">
              <a:xfrm>
                <a:off x="990600" y="35718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33400" y="3703638"/>
            <a:ext cx="1772506" cy="1063094"/>
            <a:chOff x="533400" y="3703638"/>
            <a:chExt cx="1772506" cy="1063094"/>
          </a:xfrm>
        </p:grpSpPr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62000" y="3825875"/>
              <a:ext cx="1543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What will </a:t>
              </a:r>
              <a:r>
                <a:rPr lang="en-US" sz="900" dirty="0" smtClean="0">
                  <a:latin typeface="Arial"/>
                  <a:cs typeface="Arial"/>
                </a:rPr>
                <a:t>your </a:t>
              </a:r>
              <a:r>
                <a:rPr lang="en-US" sz="900" dirty="0">
                  <a:latin typeface="Arial"/>
                  <a:cs typeface="Arial"/>
                </a:rPr>
                <a:t>future be 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like if </a:t>
              </a:r>
              <a:r>
                <a:rPr lang="en-US" sz="900" dirty="0" smtClean="0">
                  <a:latin typeface="Arial"/>
                  <a:cs typeface="Arial"/>
                </a:rPr>
                <a:t>you </a:t>
              </a:r>
              <a:r>
                <a:rPr lang="en-US" sz="900" dirty="0">
                  <a:latin typeface="Arial"/>
                  <a:cs typeface="Arial"/>
                </a:rPr>
                <a:t>don</a:t>
              </a:r>
              <a:r>
                <a:rPr lang="ja-JP" altLang="en-US" sz="900" dirty="0">
                  <a:latin typeface="Arial"/>
                  <a:cs typeface="Arial"/>
                </a:rPr>
                <a:t>’</a:t>
              </a:r>
              <a:r>
                <a:rPr lang="en-US" altLang="ja-JP" sz="900" dirty="0">
                  <a:latin typeface="Arial"/>
                  <a:cs typeface="Arial"/>
                </a:rPr>
                <a:t>t get out?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74" name="AutoShape 62"/>
            <p:cNvSpPr>
              <a:spLocks noChangeArrowheads="1"/>
            </p:cNvSpPr>
            <p:nvPr/>
          </p:nvSpPr>
          <p:spPr bwMode="auto">
            <a:xfrm>
              <a:off x="533400" y="3703638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990600" y="4242857"/>
              <a:ext cx="85725" cy="523875"/>
              <a:chOff x="990600" y="4242857"/>
              <a:chExt cx="85725" cy="523875"/>
            </a:xfrm>
          </p:grpSpPr>
          <p:sp>
            <p:nvSpPr>
              <p:cNvPr id="76" name="Oval 77"/>
              <p:cNvSpPr>
                <a:spLocks noChangeArrowheads="1"/>
              </p:cNvSpPr>
              <p:nvPr/>
            </p:nvSpPr>
            <p:spPr bwMode="auto">
              <a:xfrm>
                <a:off x="1000125" y="4242857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7" name="Oval 78"/>
              <p:cNvSpPr>
                <a:spLocks noChangeArrowheads="1"/>
              </p:cNvSpPr>
              <p:nvPr/>
            </p:nvSpPr>
            <p:spPr bwMode="auto">
              <a:xfrm>
                <a:off x="1000125" y="4461932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8" name="Oval 79"/>
              <p:cNvSpPr>
                <a:spLocks noChangeArrowheads="1"/>
              </p:cNvSpPr>
              <p:nvPr/>
            </p:nvSpPr>
            <p:spPr bwMode="auto">
              <a:xfrm>
                <a:off x="990600" y="4690532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33400" y="4953000"/>
            <a:ext cx="1842578" cy="940105"/>
            <a:chOff x="533400" y="4953000"/>
            <a:chExt cx="1842578" cy="940105"/>
          </a:xfrm>
        </p:grpSpPr>
        <p:sp>
          <p:nvSpPr>
            <p:cNvPr id="80" name="Text Box 13"/>
            <p:cNvSpPr txBox="1">
              <a:spLocks noChangeArrowheads="1"/>
            </p:cNvSpPr>
            <p:nvPr/>
          </p:nvSpPr>
          <p:spPr bwMode="auto">
            <a:xfrm>
              <a:off x="793750" y="4953000"/>
              <a:ext cx="1582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/>
                  <a:cs typeface="Arial"/>
                </a:rPr>
                <a:t>What are the reasons  for</a:t>
              </a:r>
              <a:br>
                <a:rPr lang="en-US" sz="900" dirty="0">
                  <a:latin typeface="Arial"/>
                  <a:cs typeface="Arial"/>
                </a:rPr>
              </a:br>
              <a:r>
                <a:rPr lang="en-US" sz="900" dirty="0">
                  <a:latin typeface="Arial"/>
                  <a:cs typeface="Arial"/>
                </a:rPr>
                <a:t>getting out of the </a:t>
              </a:r>
              <a:r>
                <a:rPr lang="en-US" altLang="ja-JP" sz="900" dirty="0" smtClean="0">
                  <a:latin typeface="Arial"/>
                  <a:cs typeface="Arial"/>
                </a:rPr>
                <a:t>pot?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81" name="AutoShape 63"/>
            <p:cNvSpPr>
              <a:spLocks noChangeArrowheads="1"/>
            </p:cNvSpPr>
            <p:nvPr/>
          </p:nvSpPr>
          <p:spPr bwMode="auto">
            <a:xfrm>
              <a:off x="533400" y="4953000"/>
              <a:ext cx="228600" cy="1524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/>
                  <a:cs typeface="Arial"/>
                </a:rPr>
                <a:t>8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90600" y="5369230"/>
              <a:ext cx="85725" cy="523875"/>
              <a:chOff x="990600" y="5410200"/>
              <a:chExt cx="85725" cy="523875"/>
            </a:xfrm>
          </p:grpSpPr>
          <p:sp>
            <p:nvSpPr>
              <p:cNvPr id="83" name="Oval 81"/>
              <p:cNvSpPr>
                <a:spLocks noChangeArrowheads="1"/>
              </p:cNvSpPr>
              <p:nvPr/>
            </p:nvSpPr>
            <p:spPr bwMode="auto">
              <a:xfrm>
                <a:off x="1000125" y="5410200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4" name="Oval 82"/>
              <p:cNvSpPr>
                <a:spLocks noChangeArrowheads="1"/>
              </p:cNvSpPr>
              <p:nvPr/>
            </p:nvSpPr>
            <p:spPr bwMode="auto">
              <a:xfrm>
                <a:off x="1000125" y="56292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5" name="Oval 83"/>
              <p:cNvSpPr>
                <a:spLocks noChangeArrowheads="1"/>
              </p:cNvSpPr>
              <p:nvPr/>
            </p:nvSpPr>
            <p:spPr bwMode="auto">
              <a:xfrm>
                <a:off x="990600" y="5857875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0459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Macintosh PowerPoint</Application>
  <PresentationFormat>On-screen Show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2015-01-12T21:22:03Z</dcterms:modified>
</cp:coreProperties>
</file>