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3600" u="none" kumimoji="0" normalizeH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97A7C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Shape 123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24" name="Shape 124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pn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Shape 12"/>
          <p:cNvSpPr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hape 1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/>
          <p:nvPr>
            <p:ph type="body" sz="quarter" idx="13"/>
          </p:nvPr>
        </p:nvSpPr>
        <p:spPr>
          <a:xfrm>
            <a:off x="1270000" y="6362700"/>
            <a:ext cx="10464800" cy="4699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Shape 94"/>
          <p:cNvSpPr/>
          <p:nvPr>
            <p:ph type="body" sz="quarter" idx="14"/>
          </p:nvPr>
        </p:nvSpPr>
        <p:spPr>
          <a:xfrm>
            <a:off x="1270000" y="4267200"/>
            <a:ext cx="10464800" cy="685800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hape 95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type="pic" idx="13"/>
          </p:nvPr>
        </p:nvSpPr>
        <p:spPr>
          <a:xfrm>
            <a:off x="-3175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hape 10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/>
          <p:nvPr>
            <p:ph type="sldNum" sz="quarter" idx="2"/>
          </p:nvPr>
        </p:nvSpPr>
        <p:spPr>
          <a:xfrm>
            <a:off x="6285653" y="8779792"/>
            <a:ext cx="3034455" cy="520701"/>
          </a:xfrm>
          <a:prstGeom prst="rect">
            <a:avLst/>
          </a:prstGeom>
        </p:spPr>
        <p:txBody>
          <a:bodyPr lIns="65023" tIns="65023" rIns="65023" bIns="65023" anchor="ctr"/>
          <a:lstStyle>
            <a:lvl1pPr algn="r" defTabSz="1300480">
              <a:defRPr b="1" sz="16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/>
          <p:nvPr>
            <p:ph type="pic" idx="13"/>
          </p:nvPr>
        </p:nvSpPr>
        <p:spPr>
          <a:xfrm>
            <a:off x="1619250" y="6604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Shape 21"/>
          <p:cNvSpPr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Shape 22"/>
          <p:cNvSpPr/>
          <p:nvPr>
            <p:ph type="body" sz="quarter" idx="1"/>
          </p:nvPr>
        </p:nvSpPr>
        <p:spPr>
          <a:xfrm>
            <a:off x="1270000" y="81915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hape 23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hape 3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/>
          <p:nvPr>
            <p:ph type="pic" sz="half" idx="13"/>
          </p:nvPr>
        </p:nvSpPr>
        <p:spPr>
          <a:xfrm>
            <a:off x="6718299" y="638919"/>
            <a:ext cx="5325770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Shape 39"/>
          <p:cNvSpPr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Shape 40"/>
          <p:cNvSpPr/>
          <p:nvPr>
            <p:ph type="body" sz="quarter" idx="1"/>
          </p:nvPr>
        </p:nvSpPr>
        <p:spPr>
          <a:xfrm>
            <a:off x="952500" y="47625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3200"/>
            </a:lvl1pPr>
            <a:lvl2pPr marL="0" indent="228600" algn="ctr">
              <a:spcBef>
                <a:spcPts val="0"/>
              </a:spcBef>
              <a:buSzTx/>
              <a:buNone/>
              <a:defRPr sz="3200"/>
            </a:lvl2pPr>
            <a:lvl3pPr marL="0" indent="457200" algn="ctr">
              <a:spcBef>
                <a:spcPts val="0"/>
              </a:spcBef>
              <a:buSzTx/>
              <a:buNone/>
              <a:defRPr sz="3200"/>
            </a:lvl3pPr>
            <a:lvl4pPr marL="0" indent="685800" algn="ctr">
              <a:spcBef>
                <a:spcPts val="0"/>
              </a:spcBef>
              <a:buSzTx/>
              <a:buNone/>
              <a:defRPr sz="3200"/>
            </a:lvl4pPr>
            <a:lvl5pPr marL="0" indent="914400" algn="ctr">
              <a:spcBef>
                <a:spcPts val="0"/>
              </a:spcBef>
              <a:buSzTx/>
              <a:buNone/>
              <a:defRPr sz="32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hape 41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hape 49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Shape 57"/>
          <p:cNvSpPr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hape 5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Shape 66"/>
          <p:cNvSpPr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Shape 67"/>
          <p:cNvSpPr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defRPr sz="2800"/>
            </a:lvl1pPr>
            <a:lvl2pPr marL="685800" indent="-342900">
              <a:spcBef>
                <a:spcPts val="3200"/>
              </a:spcBef>
              <a:defRPr sz="2800"/>
            </a:lvl2pPr>
            <a:lvl3pPr marL="1231900" indent="-342900">
              <a:spcBef>
                <a:spcPts val="3200"/>
              </a:spcBef>
              <a:defRPr sz="2800"/>
            </a:lvl3pPr>
            <a:lvl4pPr marL="1676400" indent="-342900">
              <a:spcBef>
                <a:spcPts val="3200"/>
              </a:spcBef>
              <a:defRPr sz="2800"/>
            </a:lvl4pPr>
            <a:lvl5pPr marL="2120900" indent="-342900">
              <a:spcBef>
                <a:spcPts val="3200"/>
              </a:spcBef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hape 68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hape 7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Shape 84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Shape 85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hape 86"/>
          <p:cNvSpPr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Shape 3"/>
          <p:cNvSpPr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hape 4"/>
          <p:cNvSpPr/>
          <p:nvPr>
            <p:ph type="sldNum" sz="quarter" idx="2"/>
          </p:nvPr>
        </p:nvSpPr>
        <p:spPr>
          <a:xfrm>
            <a:off x="6311798" y="9258300"/>
            <a:ext cx="368504" cy="3810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1800"/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Tx/>
        <a:buSzPct val="75000"/>
        <a:buFontTx/>
        <a:buChar char="•"/>
        <a:tabLst/>
        <a:defRPr b="0" baseline="0" cap="none" i="0" spc="0" strike="noStrike" sz="38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8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jpe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2.jpeg"/><Relationship Id="rId3" Type="http://schemas.openxmlformats.org/officeDocument/2006/relationships/image" Target="../media/image4.png"/></Relationships>
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3.jpeg"/><Relationship Id="rId3" Type="http://schemas.openxmlformats.org/officeDocument/2006/relationships/image" Target="../media/image4.png"/></Relationships>
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4.jpeg"/></Relationships>
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5.jpeg"/><Relationship Id="rId3" Type="http://schemas.openxmlformats.org/officeDocument/2006/relationships/image" Target="../media/image4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6" name="shutterstock_552119563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08057" y="-14149"/>
            <a:ext cx="14344975" cy="9564484"/>
          </a:xfrm>
          <a:prstGeom prst="rect">
            <a:avLst/>
          </a:prstGeom>
          <a:ln w="12700">
            <a:miter lim="400000"/>
          </a:ln>
        </p:spPr>
      </p:pic>
      <p:sp>
        <p:nvSpPr>
          <p:cNvPr id="127" name="Shape 127"/>
          <p:cNvSpPr/>
          <p:nvPr/>
        </p:nvSpPr>
        <p:spPr>
          <a:xfrm>
            <a:off x="3895007" y="343182"/>
            <a:ext cx="521478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Welcome To Class!</a:t>
            </a:r>
          </a:p>
        </p:txBody>
      </p:sp>
      <p:sp>
        <p:nvSpPr>
          <p:cNvPr id="128" name="Shape 128"/>
          <p:cNvSpPr/>
          <p:nvPr/>
        </p:nvSpPr>
        <p:spPr>
          <a:xfrm>
            <a:off x="1065670" y="23744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If you could meet anyone in history who would it be and why?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2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2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Defense_Mechanisms_new_text.pdf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51428" y="-537495"/>
            <a:ext cx="13107656" cy="10128644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2" name="shutterstock_547276759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499029" y="-605251"/>
            <a:ext cx="18011399" cy="10373265"/>
          </a:xfrm>
          <a:prstGeom prst="rect">
            <a:avLst/>
          </a:prstGeom>
          <a:ln w="12700">
            <a:miter lim="400000"/>
          </a:ln>
        </p:spPr>
      </p:pic>
      <p:pic>
        <p:nvPicPr>
          <p:cNvPr id="13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9248644" y="577570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34" name="Shape 134"/>
          <p:cNvSpPr/>
          <p:nvPr/>
        </p:nvSpPr>
        <p:spPr>
          <a:xfrm>
            <a:off x="956735" y="389868"/>
            <a:ext cx="7613441" cy="88272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defTabSz="1300480">
              <a:defRPr b="1" sz="53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Name Writing</a:t>
            </a:r>
          </a:p>
        </p:txBody>
      </p:sp>
      <p:sp>
        <p:nvSpPr>
          <p:cNvPr id="135" name="Shape 135"/>
          <p:cNvSpPr/>
          <p:nvPr/>
        </p:nvSpPr>
        <p:spPr>
          <a:xfrm>
            <a:off x="1065670" y="24760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Write your name on the paper as many times as you can. You have 30 seconds.</a:t>
            </a:r>
          </a:p>
        </p:txBody>
      </p:sp>
      <p:sp>
        <p:nvSpPr>
          <p:cNvPr id="136" name="Shape 136"/>
          <p:cNvSpPr/>
          <p:nvPr/>
        </p:nvSpPr>
        <p:spPr>
          <a:xfrm>
            <a:off x="1065671" y="3488338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Count how many times you were able to write your name.</a:t>
            </a:r>
          </a:p>
        </p:txBody>
      </p:sp>
      <p:sp>
        <p:nvSpPr>
          <p:cNvPr id="137" name="Shape 137"/>
          <p:cNvSpPr/>
          <p:nvPr/>
        </p:nvSpPr>
        <p:spPr>
          <a:xfrm>
            <a:off x="1065670" y="4068826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you improve on the 2nd and 3rd time?</a:t>
            </a:r>
          </a:p>
        </p:txBody>
      </p:sp>
      <p:sp>
        <p:nvSpPr>
          <p:cNvPr id="138" name="Shape 138"/>
          <p:cNvSpPr/>
          <p:nvPr/>
        </p:nvSpPr>
        <p:spPr>
          <a:xfrm>
            <a:off x="1065670" y="4673153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Switch hands that you write with.</a:t>
            </a:r>
          </a:p>
        </p:txBody>
      </p:sp>
      <p:sp>
        <p:nvSpPr>
          <p:cNvPr id="139" name="Shape 139"/>
          <p:cNvSpPr/>
          <p:nvPr/>
        </p:nvSpPr>
        <p:spPr>
          <a:xfrm>
            <a:off x="1065670" y="527748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Can you write  your name with your eyes closed?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3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3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3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3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3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37" grpId="3"/>
      <p:bldP build="p" bldLvl="5" animBg="1" rev="0" advAuto="0" spid="138" grpId="4"/>
      <p:bldP build="p" bldLvl="5" animBg="1" rev="0" advAuto="0" spid="135" grpId="1"/>
      <p:bldP build="p" bldLvl="5" animBg="1" rev="0" advAuto="0" spid="139" grpId="5"/>
      <p:bldP build="p" bldLvl="5" animBg="1" rev="0" advAuto="0" spid="136" grpId="2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shutterstock_547276759-small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-1362083" y="-620467"/>
            <a:ext cx="18011399" cy="10373264"/>
          </a:xfrm>
          <a:prstGeom prst="rect">
            <a:avLst/>
          </a:prstGeom>
          <a:ln w="12700">
            <a:miter lim="400000"/>
          </a:ln>
        </p:spPr>
      </p:pic>
      <p:sp>
        <p:nvSpPr>
          <p:cNvPr id="142" name="Shape 142"/>
          <p:cNvSpPr/>
          <p:nvPr/>
        </p:nvSpPr>
        <p:spPr>
          <a:xfrm>
            <a:off x="3455443" y="343182"/>
            <a:ext cx="609391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Activity: Name Writing</a:t>
            </a:r>
          </a:p>
        </p:txBody>
      </p:sp>
      <p:pic>
        <p:nvPicPr>
          <p:cNvPr id="143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781905" y="592914"/>
            <a:ext cx="1589477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  <p:sp>
        <p:nvSpPr>
          <p:cNvPr id="144" name="Shape 144"/>
          <p:cNvSpPr/>
          <p:nvPr/>
        </p:nvSpPr>
        <p:spPr>
          <a:xfrm>
            <a:off x="928286" y="2134094"/>
            <a:ext cx="11148227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was it easier to do this activity with the hand that you normally write with?</a:t>
            </a:r>
          </a:p>
        </p:txBody>
      </p:sp>
      <p:sp>
        <p:nvSpPr>
          <p:cNvPr id="145" name="Shape 145"/>
          <p:cNvSpPr/>
          <p:nvPr/>
        </p:nvSpPr>
        <p:spPr>
          <a:xfrm>
            <a:off x="928286" y="3244878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was it harder when you changed hands?</a:t>
            </a:r>
          </a:p>
        </p:txBody>
      </p:sp>
      <p:sp>
        <p:nvSpPr>
          <p:cNvPr id="146" name="Shape 146"/>
          <p:cNvSpPr/>
          <p:nvPr/>
        </p:nvSpPr>
        <p:spPr>
          <a:xfrm>
            <a:off x="928286" y="3916891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change hard?</a:t>
            </a:r>
          </a:p>
        </p:txBody>
      </p:sp>
      <p:sp>
        <p:nvSpPr>
          <p:cNvPr id="147" name="Shape 147"/>
          <p:cNvSpPr/>
          <p:nvPr/>
        </p:nvSpPr>
        <p:spPr>
          <a:xfrm>
            <a:off x="928286" y="4595876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do we usually do in pressure situations?</a:t>
            </a:r>
          </a:p>
        </p:txBody>
      </p:sp>
      <p:sp>
        <p:nvSpPr>
          <p:cNvPr id="148" name="Shape 148"/>
          <p:cNvSpPr/>
          <p:nvPr/>
        </p:nvSpPr>
        <p:spPr>
          <a:xfrm>
            <a:off x="928286" y="5274860"/>
            <a:ext cx="11148227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it hard to do something different?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44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45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4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4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4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4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45" grpId="2"/>
      <p:bldP build="p" bldLvl="5" animBg="1" rev="0" advAuto="0" spid="147" grpId="4"/>
      <p:bldP build="p" bldLvl="5" animBg="1" rev="0" advAuto="0" spid="146" grpId="3"/>
      <p:bldP build="p" bldLvl="5" animBg="1" rev="0" advAuto="0" spid="148" grpId="5"/>
      <p:bldP build="p" bldLvl="5" animBg="1" rev="0" advAuto="0" spid="144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" name="shutterstock_549395002.jpg"/>
          <p:cNvPicPr>
            <a:picLocks noChangeAspect="1"/>
          </p:cNvPicPr>
          <p:nvPr/>
        </p:nvPicPr>
        <p:blipFill>
          <a:blip r:embed="rId2">
            <a:alphaModFix amt="32894"/>
            <a:extLst/>
          </a:blip>
          <a:stretch>
            <a:fillRect/>
          </a:stretch>
        </p:blipFill>
        <p:spPr>
          <a:xfrm>
            <a:off x="-279602" y="-3474648"/>
            <a:ext cx="14402516" cy="14402516"/>
          </a:xfrm>
          <a:prstGeom prst="rect">
            <a:avLst/>
          </a:prstGeom>
          <a:ln w="12700">
            <a:miter lim="400000"/>
          </a:ln>
        </p:spPr>
      </p:pic>
      <p:sp>
        <p:nvSpPr>
          <p:cNvPr id="151" name="Shape 151"/>
          <p:cNvSpPr/>
          <p:nvPr/>
        </p:nvSpPr>
        <p:spPr>
          <a:xfrm>
            <a:off x="4345348" y="343182"/>
            <a:ext cx="4314104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Journal Activity</a:t>
            </a:r>
          </a:p>
        </p:txBody>
      </p:sp>
      <p:sp>
        <p:nvSpPr>
          <p:cNvPr id="152" name="Shape 152"/>
          <p:cNvSpPr/>
          <p:nvPr/>
        </p:nvSpPr>
        <p:spPr>
          <a:xfrm>
            <a:off x="1438669" y="2849785"/>
            <a:ext cx="1096597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some of the feelings you feel when you are about to use a defense mechanism?</a:t>
            </a:r>
          </a:p>
        </p:txBody>
      </p:sp>
      <p:sp>
        <p:nvSpPr>
          <p:cNvPr id="153" name="Shape 153"/>
          <p:cNvSpPr/>
          <p:nvPr/>
        </p:nvSpPr>
        <p:spPr>
          <a:xfrm>
            <a:off x="1515504" y="4379976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are some of the things you can do to calm your feelings before using a defense mechanism?</a:t>
            </a:r>
          </a:p>
        </p:txBody>
      </p:sp>
      <p:pic>
        <p:nvPicPr>
          <p:cNvPr id="154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416048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53" grpId="2"/>
      <p:bldP build="p" bldLvl="5" animBg="1" rev="0" advAuto="0" spid="152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shutterstock_534902779-small.jpg"/>
          <p:cNvPicPr>
            <a:picLocks noChangeAspect="1"/>
          </p:cNvPicPr>
          <p:nvPr/>
        </p:nvPicPr>
        <p:blipFill>
          <a:blip r:embed="rId2">
            <a:alphaModFix amt="30952"/>
            <a:extLst/>
          </a:blip>
          <a:stretch>
            <a:fillRect/>
          </a:stretch>
        </p:blipFill>
        <p:spPr>
          <a:xfrm>
            <a:off x="2357" y="-928408"/>
            <a:ext cx="13000086" cy="13000085"/>
          </a:xfrm>
          <a:prstGeom prst="rect">
            <a:avLst/>
          </a:prstGeom>
          <a:ln w="12700">
            <a:miter lim="400000"/>
          </a:ln>
        </p:spPr>
      </p:pic>
      <p:sp>
        <p:nvSpPr>
          <p:cNvPr id="157" name="Shape 157"/>
          <p:cNvSpPr/>
          <p:nvPr/>
        </p:nvSpPr>
        <p:spPr>
          <a:xfrm>
            <a:off x="1612194" y="343182"/>
            <a:ext cx="9780412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Creative Pyramid </a:t>
            </a:r>
          </a:p>
        </p:txBody>
      </p:sp>
      <p:sp>
        <p:nvSpPr>
          <p:cNvPr id="158" name="Shape 158"/>
          <p:cNvSpPr/>
          <p:nvPr/>
        </p:nvSpPr>
        <p:spPr>
          <a:xfrm>
            <a:off x="372154" y="2423179"/>
            <a:ext cx="1096597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have two minutes to plan how you will make your pyramid.</a:t>
            </a:r>
          </a:p>
        </p:txBody>
      </p:sp>
      <p:sp>
        <p:nvSpPr>
          <p:cNvPr id="159" name="Shape 159"/>
          <p:cNvSpPr/>
          <p:nvPr/>
        </p:nvSpPr>
        <p:spPr>
          <a:xfrm>
            <a:off x="365724" y="3185288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have 1 minute to construct your pyramid. </a:t>
            </a:r>
          </a:p>
        </p:txBody>
      </p:sp>
      <p:sp>
        <p:nvSpPr>
          <p:cNvPr id="160" name="Shape 160"/>
          <p:cNvSpPr/>
          <p:nvPr/>
        </p:nvSpPr>
        <p:spPr>
          <a:xfrm>
            <a:off x="365724" y="3970725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Come up with a different type of pyramid the 2nd time.</a:t>
            </a:r>
          </a:p>
        </p:txBody>
      </p:sp>
      <p:sp>
        <p:nvSpPr>
          <p:cNvPr id="161" name="Shape 161"/>
          <p:cNvSpPr/>
          <p:nvPr/>
        </p:nvSpPr>
        <p:spPr>
          <a:xfrm>
            <a:off x="365724" y="4730762"/>
            <a:ext cx="11804710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have one minute to plan and 45 seconds to make your pyramid.</a:t>
            </a:r>
          </a:p>
        </p:txBody>
      </p:sp>
      <p:sp>
        <p:nvSpPr>
          <p:cNvPr id="162" name="Shape 162"/>
          <p:cNvSpPr/>
          <p:nvPr/>
        </p:nvSpPr>
        <p:spPr>
          <a:xfrm>
            <a:off x="365724" y="5492871"/>
            <a:ext cx="11105834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 now have 30 seconds of planning and 15 seconds to make.</a:t>
            </a:r>
          </a:p>
        </p:txBody>
      </p:sp>
      <p:sp>
        <p:nvSpPr>
          <p:cNvPr id="163" name="Shape 163"/>
          <p:cNvSpPr/>
          <p:nvPr/>
        </p:nvSpPr>
        <p:spPr>
          <a:xfrm>
            <a:off x="365724" y="6229579"/>
            <a:ext cx="11804710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Young now have 20 seconds to plan and 10 seconds to make.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5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6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6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6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60" grpId="3"/>
      <p:bldP build="p" bldLvl="5" animBg="1" rev="0" advAuto="0" spid="163" grpId="6"/>
      <p:bldP build="p" bldLvl="5" animBg="1" rev="0" advAuto="0" spid="161" grpId="4"/>
      <p:bldP build="p" bldLvl="5" animBg="1" rev="0" advAuto="0" spid="162" grpId="5"/>
      <p:bldP build="p" bldLvl="5" animBg="1" rev="0" advAuto="0" spid="158" grpId="1"/>
      <p:bldP build="p" bldLvl="5" animBg="1" rev="0" advAuto="0" spid="159" grpId="2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shutterstock_534902779-small.jpg"/>
          <p:cNvPicPr>
            <a:picLocks noChangeAspect="1"/>
          </p:cNvPicPr>
          <p:nvPr/>
        </p:nvPicPr>
        <p:blipFill>
          <a:blip r:embed="rId2">
            <a:alphaModFix amt="41007"/>
            <a:extLst/>
          </a:blip>
          <a:stretch>
            <a:fillRect/>
          </a:stretch>
        </p:blipFill>
        <p:spPr>
          <a:xfrm>
            <a:off x="-54951" y="-896574"/>
            <a:ext cx="13114702" cy="13114703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Shape 166"/>
          <p:cNvSpPr/>
          <p:nvPr/>
        </p:nvSpPr>
        <p:spPr>
          <a:xfrm>
            <a:off x="1689820" y="343182"/>
            <a:ext cx="9625160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Alternate Activity: Creative Pyramid</a:t>
            </a:r>
          </a:p>
        </p:txBody>
      </p:sp>
      <p:sp>
        <p:nvSpPr>
          <p:cNvPr id="167" name="Shape 167"/>
          <p:cNvSpPr/>
          <p:nvPr/>
        </p:nvSpPr>
        <p:spPr>
          <a:xfrm>
            <a:off x="1065670" y="237445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was challenging about this activity?</a:t>
            </a:r>
          </a:p>
        </p:txBody>
      </p:sp>
      <p:sp>
        <p:nvSpPr>
          <p:cNvPr id="168" name="Shape 168"/>
          <p:cNvSpPr/>
          <p:nvPr/>
        </p:nvSpPr>
        <p:spPr>
          <a:xfrm>
            <a:off x="1065670" y="32976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was it difficult to “think outside the box” and create a different kind of pyramid?</a:t>
            </a:r>
          </a:p>
        </p:txBody>
      </p:sp>
      <p:sp>
        <p:nvSpPr>
          <p:cNvPr id="169" name="Shape 169"/>
          <p:cNvSpPr/>
          <p:nvPr/>
        </p:nvSpPr>
        <p:spPr>
          <a:xfrm>
            <a:off x="1065670" y="4544650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Did it become more difficult as there was more pressure with less time?</a:t>
            </a:r>
          </a:p>
        </p:txBody>
      </p:sp>
      <p:sp>
        <p:nvSpPr>
          <p:cNvPr id="170" name="Shape 170"/>
          <p:cNvSpPr/>
          <p:nvPr/>
        </p:nvSpPr>
        <p:spPr>
          <a:xfrm>
            <a:off x="1065670" y="5737700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How is this like real-life pressure situations?</a:t>
            </a:r>
          </a:p>
        </p:txBody>
      </p:sp>
      <p:sp>
        <p:nvSpPr>
          <p:cNvPr id="171" name="Shape 171"/>
          <p:cNvSpPr/>
          <p:nvPr/>
        </p:nvSpPr>
        <p:spPr>
          <a:xfrm>
            <a:off x="1065670" y="6444975"/>
            <a:ext cx="10187095" cy="14254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do we often respond in negative ways when confronted with pressure situations? What are the results when we respond this way?</a:t>
            </a:r>
          </a:p>
        </p:txBody>
      </p:sp>
      <p:sp>
        <p:nvSpPr>
          <p:cNvPr id="172" name="Shape 172"/>
          <p:cNvSpPr/>
          <p:nvPr/>
        </p:nvSpPr>
        <p:spPr>
          <a:xfrm>
            <a:off x="1065670" y="8015851"/>
            <a:ext cx="10187095" cy="5618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Why is it difficult to do something different?</a:t>
            </a:r>
          </a:p>
        </p:txBody>
      </p:sp>
      <p:sp>
        <p:nvSpPr>
          <p:cNvPr id="173" name="Shape 173"/>
          <p:cNvSpPr/>
          <p:nvPr/>
        </p:nvSpPr>
        <p:spPr>
          <a:xfrm>
            <a:off x="1065670" y="8723125"/>
            <a:ext cx="10187095" cy="99364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65023" tIns="65023" rIns="65023" bIns="65023">
            <a:spAutoFit/>
          </a:bodyPr>
          <a:lstStyle>
            <a:lvl1pPr marL="147052" indent="-147052" algn="l" defTabSz="1300480">
              <a:buSzPct val="100000"/>
              <a:buChar char="•"/>
              <a:defRPr b="1" sz="2800">
                <a:solidFill>
                  <a:srgbClr val="000000"/>
                </a:solidFill>
                <a:latin typeface="Futura Md BT"/>
                <a:ea typeface="Futura Md BT"/>
                <a:cs typeface="Futura Md BT"/>
                <a:sym typeface="Futura Md BT"/>
              </a:defRPr>
            </a:lvl1pPr>
          </a:lstStyle>
          <a:p>
            <a:pPr/>
            <a:r>
              <a:t>What approaches can you use to respond in positive ways next time you are in a pressure situation?</a:t>
            </a:r>
          </a:p>
        </p:txBody>
      </p:sp>
    </p:spTree>
  </p:cSld>
  <p:clrMapOvr>
    <a:masterClrMapping/>
  </p:clrMapOvr>
  <p:transition xmlns:p14="http://schemas.microsoft.com/office/powerpoint/2010/main" spd="med" advClick="1"/>
  <p:timing>
    <p:tnLst>
      <p:par>
        <p:cTn id="1" nodeType="tmRoot" restart="never" dur="indefinite" fill="hold">
          <p:childTnLst>
            <p:seq concurrent="1" prevAc="none" nextAc="seek">
              <p:cTn id="2" nodeType="mainSeq" dur="indefinite" fill="hold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Class="entr" nodeType="click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7" dur="1000"/>
                                        <p:tgtEl>
                                          <p:spTgt spid="16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Class="entr" nodeType="withEffect" presetSubtype="8" presetID="22" grpId="1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9" fill="hold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0" dur="1000"/>
                                        <p:tgtEl>
                                          <p:spTgt spid="1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Class="entr" nodeType="click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4" fill="hold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5" dur="1000"/>
                                        <p:tgtEl>
                                          <p:spTgt spid="16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Class="entr" nodeType="withEffect" presetSubtype="8" presetID="22" grpId="2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7" fill="hold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18" dur="1000"/>
                                        <p:tgtEl>
                                          <p:spTgt spid="16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Class="entr" nodeType="click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3" dur="1000"/>
                                        <p:tgtEl>
                                          <p:spTgt spid="16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Class="entr" nodeType="withEffect" presetSubtype="8" presetID="22" grpId="3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5" fill="hold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26" dur="1000"/>
                                        <p:tgtEl>
                                          <p:spTgt spid="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Class="entr" nodeType="click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1" dur="1000"/>
                                        <p:tgtEl>
                                          <p:spTgt spid="170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Class="entr" nodeType="withEffect" presetSubtype="8" presetID="22" grpId="4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3" fill="hold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4" dur="1000"/>
                                        <p:tgtEl>
                                          <p:spTgt spid="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Class="entr" nodeType="click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38" fill="hold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39" dur="1000"/>
                                        <p:tgtEl>
                                          <p:spTgt spid="171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Class="entr" nodeType="withEffect" presetSubtype="8" presetID="22" grpId="5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1" fill="hold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2" dur="1000"/>
                                        <p:tgtEl>
                                          <p:spTgt spid="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Class="entr" nodeType="click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6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47" dur="1000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Class="entr" nodeType="withEffect" presetSubtype="8" presetID="22" grpId="6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4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0" dur="1000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Class="entr" nodeType="click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4" fill="hold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5" dur="1000"/>
                                        <p:tgtEl>
                                          <p:spTgt spid="17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Class="entr" nodeType="withEffect" presetSubtype="8" presetID="22" grpId="7" fill="hold">
                                  <p:stCondLst>
                                    <p:cond delay="0"/>
                                  </p:stCondLst>
                                  <p:iterate type="el" backwards="0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57" fill="hold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wipe(left)" transition="in">
                                      <p:cBhvr>
                                        <p:cTn id="58" dur="10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  <p:bldLst>
      <p:bldP build="p" bldLvl="5" animBg="1" rev="0" advAuto="0" spid="172" grpId="6"/>
      <p:bldP build="p" bldLvl="5" animBg="1" rev="0" advAuto="0" spid="167" grpId="1"/>
      <p:bldP build="p" bldLvl="5" animBg="1" rev="0" advAuto="0" spid="170" grpId="4"/>
      <p:bldP build="p" bldLvl="5" animBg="1" rev="0" advAuto="0" spid="173" grpId="7"/>
      <p:bldP build="p" bldLvl="5" animBg="1" rev="0" advAuto="0" spid="168" grpId="2"/>
      <p:bldP build="p" bldLvl="5" animBg="1" rev="0" advAuto="0" spid="171" grpId="5"/>
      <p:bldP build="p" bldLvl="5" animBg="1" rev="0" advAuto="0" spid="169" grpId="3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shutterstock_552647947-small.jpg"/>
          <p:cNvPicPr>
            <a:picLocks noChangeAspect="1"/>
          </p:cNvPicPr>
          <p:nvPr/>
        </p:nvPicPr>
        <p:blipFill>
          <a:blip r:embed="rId2">
            <a:alphaModFix amt="62106"/>
            <a:extLst/>
          </a:blip>
          <a:stretch>
            <a:fillRect/>
          </a:stretch>
        </p:blipFill>
        <p:spPr>
          <a:xfrm>
            <a:off x="-344263" y="-104161"/>
            <a:ext cx="14941056" cy="9961922"/>
          </a:xfrm>
          <a:prstGeom prst="rect">
            <a:avLst/>
          </a:prstGeom>
          <a:ln w="12700">
            <a:miter lim="400000"/>
          </a:ln>
        </p:spPr>
      </p:pic>
      <p:sp>
        <p:nvSpPr>
          <p:cNvPr id="176" name="Shape 176"/>
          <p:cNvSpPr/>
          <p:nvPr/>
        </p:nvSpPr>
        <p:spPr>
          <a:xfrm>
            <a:off x="3947667" y="343182"/>
            <a:ext cx="5109466" cy="74676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65023" tIns="65023" rIns="65023" bIns="65023">
            <a:spAutoFit/>
          </a:bodyPr>
          <a:lstStyle>
            <a:lvl1pPr defTabSz="1300480">
              <a:defRPr b="1" sz="440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</a:lstStyle>
          <a:p>
            <a:pPr/>
            <a:r>
              <a:t>Thank for Coming!</a:t>
            </a:r>
          </a:p>
        </p:txBody>
      </p:sp>
      <p:pic>
        <p:nvPicPr>
          <p:cNvPr id="177" name="image3.png" descr="WT_LOGO.png"/>
          <p:cNvPicPr>
            <a:picLocks noChangeAspect="1"/>
          </p:cNvPicPr>
          <p:nvPr/>
        </p:nvPicPr>
        <p:blipFill>
          <a:blip r:embed="rId3">
            <a:extLst/>
          </a:blip>
          <a:srcRect l="0" t="0" r="0" b="18657"/>
          <a:stretch>
            <a:fillRect/>
          </a:stretch>
        </p:blipFill>
        <p:spPr>
          <a:xfrm>
            <a:off x="451555" y="614115"/>
            <a:ext cx="1589476" cy="1010635"/>
          </a:xfrm>
          <a:prstGeom prst="rect">
            <a:avLst/>
          </a:prstGeom>
          <a:ln w="12700">
            <a:miter lim="400000"/>
          </a:ln>
          <a:effectLst>
            <a:outerShdw sx="100000" sy="100000" kx="0" ky="0" algn="b" rotWithShape="0" blurRad="406400" dist="190500" dir="2700000">
              <a:srgbClr val="333333">
                <a:alpha val="64999"/>
              </a:srgbClr>
            </a:outerShdw>
          </a:effectLst>
        </p:spPr>
      </p:pic>
    </p:spTree>
  </p:cSld>
  <p:clrMapOvr>
    <a:masterClrMapping/>
  </p:clrMapOvr>
  <p:transition xmlns:p14="http://schemas.microsoft.com/office/powerpoint/2010/main" spd="med" advClick="1"/>
</p:sld>
</file>

<file path=ppt/theme/_rels/theme1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_rels/theme2.xml.rels><?xml version="1.0" encoding="UTF-8" standalone="yes"?><Relationships xmlns="http://schemas.openxmlformats.org/package/2006/relationships"><Relationship Id="rId1" Type="http://schemas.openxmlformats.org/officeDocument/2006/relationships/image" Target="../media/image1.png"/></Relationships>
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r:embed="rId1"/>
          <a:srcRect l="0" t="0" r="0" b="0"/>
          <a:tile tx="0" ty="0" sx="100000" sy="100000" flip="none" algn="tl"/>
        </a:blip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36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