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Shape 12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utterstock_549422842.jpg"/>
          <p:cNvPicPr>
            <a:picLocks noChangeAspect="1"/>
          </p:cNvPicPr>
          <p:nvPr/>
        </p:nvPicPr>
        <p:blipFill>
          <a:blip r:embed="rId2">
            <a:alphaModFix amt="68531"/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3666763" y="130154"/>
            <a:ext cx="5214787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28" name="Shape 128"/>
          <p:cNvSpPr/>
          <p:nvPr/>
        </p:nvSpPr>
        <p:spPr>
          <a:xfrm>
            <a:off x="685265" y="1902747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What’s your favorite candy?</a:t>
            </a:r>
          </a:p>
        </p:txBody>
      </p:sp>
      <p:pic>
        <p:nvPicPr>
          <p:cNvPr id="129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shutterstock_521797837-small.jpg"/>
          <p:cNvPicPr>
            <a:picLocks noChangeAspect="1"/>
          </p:cNvPicPr>
          <p:nvPr/>
        </p:nvPicPr>
        <p:blipFill>
          <a:blip r:embed="rId2">
            <a:alphaModFix amt="49579"/>
            <a:extLst/>
          </a:blip>
          <a:stretch>
            <a:fillRect/>
          </a:stretch>
        </p:blipFill>
        <p:spPr>
          <a:xfrm>
            <a:off x="-892374" y="-53579"/>
            <a:ext cx="14789429" cy="9860824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Shape 178"/>
          <p:cNvSpPr/>
          <p:nvPr/>
        </p:nvSpPr>
        <p:spPr>
          <a:xfrm>
            <a:off x="587364" y="343182"/>
            <a:ext cx="11830073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Paper Clip, Eraser, Penny</a:t>
            </a:r>
          </a:p>
        </p:txBody>
      </p:sp>
      <p:sp>
        <p:nvSpPr>
          <p:cNvPr id="179" name="Shape 179"/>
          <p:cNvSpPr/>
          <p:nvPr/>
        </p:nvSpPr>
        <p:spPr>
          <a:xfrm>
            <a:off x="350508" y="3955593"/>
            <a:ext cx="10187095" cy="1425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Have you ever been in a situation with friends where you were “manipulated” to do something that you probably would not have done if you were by yourself? what is it?</a:t>
            </a:r>
          </a:p>
        </p:txBody>
      </p:sp>
      <p:sp>
        <p:nvSpPr>
          <p:cNvPr id="180" name="Shape 180"/>
          <p:cNvSpPr/>
          <p:nvPr/>
        </p:nvSpPr>
        <p:spPr>
          <a:xfrm>
            <a:off x="350508" y="5490304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did you feel after you figure out what was going on?</a:t>
            </a:r>
          </a:p>
        </p:txBody>
      </p:sp>
      <p:sp>
        <p:nvSpPr>
          <p:cNvPr id="181" name="Shape 181"/>
          <p:cNvSpPr/>
          <p:nvPr/>
        </p:nvSpPr>
        <p:spPr>
          <a:xfrm>
            <a:off x="350508" y="616141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true friends manipulate? Why?</a:t>
            </a:r>
          </a:p>
        </p:txBody>
      </p:sp>
      <p:sp>
        <p:nvSpPr>
          <p:cNvPr id="182" name="Shape 182"/>
          <p:cNvSpPr/>
          <p:nvPr/>
        </p:nvSpPr>
        <p:spPr>
          <a:xfrm>
            <a:off x="350508" y="1872842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was I able to make the prediction?</a:t>
            </a:r>
          </a:p>
        </p:txBody>
      </p:sp>
      <p:sp>
        <p:nvSpPr>
          <p:cNvPr id="183" name="Shape 183"/>
          <p:cNvSpPr/>
          <p:nvPr/>
        </p:nvSpPr>
        <p:spPr>
          <a:xfrm>
            <a:off x="350508" y="261337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is manipulation?</a:t>
            </a:r>
          </a:p>
        </p:txBody>
      </p:sp>
      <p:sp>
        <p:nvSpPr>
          <p:cNvPr id="184" name="Shape 184"/>
          <p:cNvSpPr/>
          <p:nvPr/>
        </p:nvSpPr>
        <p:spPr>
          <a:xfrm>
            <a:off x="350508" y="3284481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Is manipulation good or bad? why?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4" grpId="3"/>
      <p:bldP build="p" bldLvl="5" animBg="1" rev="0" advAuto="0" spid="180" grpId="5"/>
      <p:bldP build="p" bldLvl="5" animBg="1" rev="0" advAuto="0" spid="179" grpId="4"/>
      <p:bldP build="p" bldLvl="5" animBg="1" rev="0" advAuto="0" spid="182" grpId="1"/>
      <p:bldP build="p" bldLvl="5" animBg="1" rev="0" advAuto="0" spid="183" grpId="2"/>
      <p:bldP build="p" bldLvl="5" animBg="1" rev="0" advAuto="0" spid="181" grpId="6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shutterstock_489131446-small.jpg"/>
          <p:cNvPicPr>
            <a:picLocks noChangeAspect="1"/>
          </p:cNvPicPr>
          <p:nvPr/>
        </p:nvPicPr>
        <p:blipFill>
          <a:blip r:embed="rId2">
            <a:alphaModFix amt="69233"/>
            <a:extLst/>
          </a:blip>
          <a:stretch>
            <a:fillRect/>
          </a:stretch>
        </p:blipFill>
        <p:spPr>
          <a:xfrm>
            <a:off x="-1131522" y="-93525"/>
            <a:ext cx="14909153" cy="9940650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Shape 187"/>
          <p:cNvSpPr/>
          <p:nvPr/>
        </p:nvSpPr>
        <p:spPr>
          <a:xfrm>
            <a:off x="3947667" y="343182"/>
            <a:ext cx="510946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 for Coming!</a:t>
            </a:r>
          </a:p>
        </p:txBody>
      </p:sp>
      <p:pic>
        <p:nvPicPr>
          <p:cNvPr id="188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/>
        </p:nvSpPr>
        <p:spPr>
          <a:xfrm>
            <a:off x="956735" y="389868"/>
            <a:ext cx="7613441" cy="16574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Video Crabs Climbing out</a:t>
            </a:r>
          </a:p>
        </p:txBody>
      </p:sp>
      <p:pic>
        <p:nvPicPr>
          <p:cNvPr id="132" name="image3.png" descr="WT_LOGO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climbing_out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5750" y="-450967"/>
            <a:ext cx="13356300" cy="103207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utterstock_63804637.jpg"/>
          <p:cNvPicPr>
            <a:picLocks noChangeAspect="1"/>
          </p:cNvPicPr>
          <p:nvPr/>
        </p:nvPicPr>
        <p:blipFill>
          <a:blip r:embed="rId2">
            <a:alphaModFix amt="69809"/>
            <a:extLst/>
          </a:blip>
          <a:stretch>
            <a:fillRect/>
          </a:stretch>
        </p:blipFill>
        <p:spPr>
          <a:xfrm>
            <a:off x="-734090" y="-50317"/>
            <a:ext cx="14777304" cy="9854234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/>
          <p:nvPr/>
        </p:nvSpPr>
        <p:spPr>
          <a:xfrm>
            <a:off x="3931296" y="343182"/>
            <a:ext cx="5142208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Sucked In</a:t>
            </a:r>
          </a:p>
        </p:txBody>
      </p:sp>
      <p:sp>
        <p:nvSpPr>
          <p:cNvPr id="138" name="Shape 138"/>
          <p:cNvSpPr/>
          <p:nvPr/>
        </p:nvSpPr>
        <p:spPr>
          <a:xfrm>
            <a:off x="563535" y="2480964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Who thinks they can force the egg into the bottle without breaking it?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utterstock_63804637.jpg"/>
          <p:cNvPicPr>
            <a:picLocks noChangeAspect="1"/>
          </p:cNvPicPr>
          <p:nvPr/>
        </p:nvPicPr>
        <p:blipFill>
          <a:blip r:embed="rId2">
            <a:alphaModFix amt="70328"/>
            <a:extLst/>
          </a:blip>
          <a:stretch>
            <a:fillRect/>
          </a:stretch>
        </p:blipFill>
        <p:spPr>
          <a:xfrm>
            <a:off x="-734090" y="-50317"/>
            <a:ext cx="14777304" cy="9854234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Shape 141"/>
          <p:cNvSpPr/>
          <p:nvPr/>
        </p:nvSpPr>
        <p:spPr>
          <a:xfrm>
            <a:off x="3931296" y="343182"/>
            <a:ext cx="5142208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Sucked In</a:t>
            </a:r>
          </a:p>
        </p:txBody>
      </p:sp>
      <p:sp>
        <p:nvSpPr>
          <p:cNvPr id="142" name="Shape 142"/>
          <p:cNvSpPr/>
          <p:nvPr/>
        </p:nvSpPr>
        <p:spPr>
          <a:xfrm>
            <a:off x="365724" y="1687578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Why do you think the egg went into the bottle when the flame was used?</a:t>
            </a:r>
          </a:p>
        </p:txBody>
      </p:sp>
      <p:sp>
        <p:nvSpPr>
          <p:cNvPr id="143" name="Shape 143"/>
          <p:cNvSpPr/>
          <p:nvPr/>
        </p:nvSpPr>
        <p:spPr>
          <a:xfrm>
            <a:off x="365724" y="2740133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is this activity like peer pressure? What is an example of a situation where it is difficult to say no? </a:t>
            </a:r>
          </a:p>
        </p:txBody>
      </p:sp>
      <p:sp>
        <p:nvSpPr>
          <p:cNvPr id="144" name="Shape 144"/>
          <p:cNvSpPr/>
          <p:nvPr/>
        </p:nvSpPr>
        <p:spPr>
          <a:xfrm>
            <a:off x="365724" y="3792688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Are we more susceptible to peer pressure by being in the wrong place at the wrong time? How?</a:t>
            </a:r>
          </a:p>
        </p:txBody>
      </p:sp>
      <p:sp>
        <p:nvSpPr>
          <p:cNvPr id="145" name="Shape 145"/>
          <p:cNvSpPr/>
          <p:nvPr/>
        </p:nvSpPr>
        <p:spPr>
          <a:xfrm>
            <a:off x="365724" y="5897798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can you do to help yourself resist the pressure to do something that might be harmful to you?</a:t>
            </a:r>
          </a:p>
        </p:txBody>
      </p:sp>
      <p:sp>
        <p:nvSpPr>
          <p:cNvPr id="146" name="Shape 146"/>
          <p:cNvSpPr/>
          <p:nvPr/>
        </p:nvSpPr>
        <p:spPr>
          <a:xfrm>
            <a:off x="365724" y="4845243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Is it harder to say no the longer you are in a situation? Why?</a:t>
            </a:r>
          </a:p>
        </p:txBody>
      </p:sp>
      <p:sp>
        <p:nvSpPr>
          <p:cNvPr id="147" name="Shape 147"/>
          <p:cNvSpPr/>
          <p:nvPr/>
        </p:nvSpPr>
        <p:spPr>
          <a:xfrm>
            <a:off x="365724" y="6950353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 you get out of negative peer pressure?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2" grpId="1"/>
      <p:bldP build="p" bldLvl="5" animBg="1" rev="0" advAuto="0" spid="143" grpId="2"/>
      <p:bldP build="p" bldLvl="5" animBg="1" rev="0" advAuto="0" spid="146" grpId="4"/>
      <p:bldP build="p" bldLvl="5" animBg="1" rev="0" advAuto="0" spid="144" grpId="3"/>
      <p:bldP build="p" bldLvl="5" animBg="1" rev="0" advAuto="0" spid="145" grpId="5"/>
      <p:bldP build="p" bldLvl="5" animBg="1" rev="0" advAuto="0" spid="147" grpId="6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shutterstock_549395002.jpg"/>
          <p:cNvPicPr>
            <a:picLocks noChangeAspect="1"/>
          </p:cNvPicPr>
          <p:nvPr/>
        </p:nvPicPr>
        <p:blipFill>
          <a:blip r:embed="rId2">
            <a:alphaModFix amt="22973"/>
            <a:extLst/>
          </a:blip>
          <a:stretch>
            <a:fillRect/>
          </a:stretch>
        </p:blipFill>
        <p:spPr>
          <a:xfrm>
            <a:off x="-279602" y="-3474648"/>
            <a:ext cx="14402516" cy="14402516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Shape 150"/>
          <p:cNvSpPr/>
          <p:nvPr/>
        </p:nvSpPr>
        <p:spPr>
          <a:xfrm>
            <a:off x="4345348" y="343182"/>
            <a:ext cx="431410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Journal Activity</a:t>
            </a:r>
          </a:p>
        </p:txBody>
      </p:sp>
      <p:sp>
        <p:nvSpPr>
          <p:cNvPr id="151" name="Shape 151"/>
          <p:cNvSpPr/>
          <p:nvPr/>
        </p:nvSpPr>
        <p:spPr>
          <a:xfrm>
            <a:off x="1408853" y="1431044"/>
            <a:ext cx="10187094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Write 5 words that you could use to complete the phrase: “A good friend is_____________.</a:t>
            </a:r>
          </a:p>
        </p:txBody>
      </p:sp>
      <p:sp>
        <p:nvSpPr>
          <p:cNvPr id="152" name="Shape 152"/>
          <p:cNvSpPr/>
          <p:nvPr/>
        </p:nvSpPr>
        <p:spPr>
          <a:xfrm>
            <a:off x="1408853" y="2578840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any of the words also describe you?</a:t>
            </a:r>
          </a:p>
        </p:txBody>
      </p:sp>
      <p:sp>
        <p:nvSpPr>
          <p:cNvPr id="153" name="Shape 153"/>
          <p:cNvSpPr/>
          <p:nvPr/>
        </p:nvSpPr>
        <p:spPr>
          <a:xfrm>
            <a:off x="1408853" y="3294836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words would you use to describe a false friend?</a:t>
            </a:r>
          </a:p>
        </p:txBody>
      </p:sp>
      <p:sp>
        <p:nvSpPr>
          <p:cNvPr id="154" name="Shape 154"/>
          <p:cNvSpPr/>
          <p:nvPr/>
        </p:nvSpPr>
        <p:spPr>
          <a:xfrm>
            <a:off x="1408853" y="4010832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would you describe your friend?</a:t>
            </a:r>
          </a:p>
        </p:txBody>
      </p:sp>
      <p:pic>
        <p:nvPicPr>
          <p:cNvPr id="155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2" grpId="2"/>
      <p:bldP build="p" bldLvl="5" animBg="1" rev="0" advAuto="0" spid="151" grpId="1"/>
      <p:bldP build="p" bldLvl="5" animBg="1" rev="0" advAuto="0" spid="153" grpId="3"/>
      <p:bldP build="p" bldLvl="5" animBg="1" rev="0" advAuto="0" spid="154" grpId="4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shutterstock_551823970-small.jpg"/>
          <p:cNvPicPr>
            <a:picLocks noChangeAspect="1"/>
          </p:cNvPicPr>
          <p:nvPr/>
        </p:nvPicPr>
        <p:blipFill>
          <a:blip r:embed="rId2">
            <a:alphaModFix amt="46011"/>
            <a:extLst/>
          </a:blip>
          <a:stretch>
            <a:fillRect/>
          </a:stretch>
        </p:blipFill>
        <p:spPr>
          <a:xfrm>
            <a:off x="-811908" y="-1"/>
            <a:ext cx="14628616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Shape 158"/>
          <p:cNvSpPr/>
          <p:nvPr/>
        </p:nvSpPr>
        <p:spPr>
          <a:xfrm>
            <a:off x="1302644" y="343182"/>
            <a:ext cx="1039951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Activity:The Friend Protector</a:t>
            </a:r>
          </a:p>
        </p:txBody>
      </p:sp>
      <p:sp>
        <p:nvSpPr>
          <p:cNvPr id="159" name="Shape 159"/>
          <p:cNvSpPr/>
          <p:nvPr/>
        </p:nvSpPr>
        <p:spPr>
          <a:xfrm>
            <a:off x="1065670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Form a circle.</a:t>
            </a:r>
          </a:p>
        </p:txBody>
      </p:sp>
      <p:sp>
        <p:nvSpPr>
          <p:cNvPr id="160" name="Shape 160"/>
          <p:cNvSpPr/>
          <p:nvPr/>
        </p:nvSpPr>
        <p:spPr>
          <a:xfrm>
            <a:off x="1065670" y="315988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One person in the middle of the circle.</a:t>
            </a:r>
          </a:p>
        </p:txBody>
      </p:sp>
      <p:sp>
        <p:nvSpPr>
          <p:cNvPr id="161" name="Shape 161"/>
          <p:cNvSpPr/>
          <p:nvPr/>
        </p:nvSpPr>
        <p:spPr>
          <a:xfrm>
            <a:off x="1065670" y="394532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Those making up the circle try to hit the person in the middle with the ball (ball only thrown below the chest).</a:t>
            </a:r>
          </a:p>
        </p:txBody>
      </p:sp>
      <p:sp>
        <p:nvSpPr>
          <p:cNvPr id="162" name="Shape 162"/>
          <p:cNvSpPr/>
          <p:nvPr/>
        </p:nvSpPr>
        <p:spPr>
          <a:xfrm>
            <a:off x="1065670" y="5162563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Two people in the middle, one is to be the bodyguard of the other.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6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9" grpId="1"/>
      <p:bldP build="p" bldLvl="5" animBg="1" rev="0" advAuto="0" spid="161" grpId="3"/>
      <p:bldP build="p" bldLvl="5" animBg="1" rev="0" advAuto="0" spid="162" grpId="4"/>
      <p:bldP build="p" bldLvl="5" animBg="1" rev="0" advAuto="0" spid="160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shutterstock_551823970-small.jpg"/>
          <p:cNvPicPr>
            <a:picLocks noChangeAspect="1"/>
          </p:cNvPicPr>
          <p:nvPr/>
        </p:nvPicPr>
        <p:blipFill>
          <a:blip r:embed="rId2">
            <a:alphaModFix amt="46011"/>
            <a:extLst/>
          </a:blip>
          <a:stretch>
            <a:fillRect/>
          </a:stretch>
        </p:blipFill>
        <p:spPr>
          <a:xfrm>
            <a:off x="-811908" y="-1"/>
            <a:ext cx="14628616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Shape 165"/>
          <p:cNvSpPr/>
          <p:nvPr/>
        </p:nvSpPr>
        <p:spPr>
          <a:xfrm>
            <a:off x="1302644" y="343182"/>
            <a:ext cx="1039951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Activity:The Friend Protector</a:t>
            </a:r>
          </a:p>
        </p:txBody>
      </p:sp>
      <p:sp>
        <p:nvSpPr>
          <p:cNvPr id="166" name="Shape 166"/>
          <p:cNvSpPr/>
          <p:nvPr/>
        </p:nvSpPr>
        <p:spPr>
          <a:xfrm>
            <a:off x="365724" y="1431044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did it feel when everyone was trying to hit  you with the ball without protection?</a:t>
            </a:r>
          </a:p>
        </p:txBody>
      </p:sp>
      <p:sp>
        <p:nvSpPr>
          <p:cNvPr id="167" name="Shape 167"/>
          <p:cNvSpPr/>
          <p:nvPr/>
        </p:nvSpPr>
        <p:spPr>
          <a:xfrm>
            <a:off x="365724" y="257884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Did it feel when you had a friend to protect you?</a:t>
            </a:r>
          </a:p>
        </p:txBody>
      </p:sp>
      <p:sp>
        <p:nvSpPr>
          <p:cNvPr id="168" name="Shape 168"/>
          <p:cNvSpPr/>
          <p:nvPr/>
        </p:nvSpPr>
        <p:spPr>
          <a:xfrm>
            <a:off x="365724" y="3294836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does it mean to be a true friend?</a:t>
            </a:r>
          </a:p>
        </p:txBody>
      </p:sp>
      <p:sp>
        <p:nvSpPr>
          <p:cNvPr id="169" name="Shape 169"/>
          <p:cNvSpPr/>
          <p:nvPr/>
        </p:nvSpPr>
        <p:spPr>
          <a:xfrm>
            <a:off x="365724" y="413048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does it mean to be a false friend?</a:t>
            </a:r>
          </a:p>
        </p:txBody>
      </p:sp>
      <p:sp>
        <p:nvSpPr>
          <p:cNvPr id="170" name="Shape 170"/>
          <p:cNvSpPr/>
          <p:nvPr/>
        </p:nvSpPr>
        <p:spPr>
          <a:xfrm>
            <a:off x="365724" y="5801791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can true friends protect you from negative peer pressure?</a:t>
            </a:r>
          </a:p>
        </p:txBody>
      </p:sp>
      <p:sp>
        <p:nvSpPr>
          <p:cNvPr id="171" name="Shape 171"/>
          <p:cNvSpPr/>
          <p:nvPr/>
        </p:nvSpPr>
        <p:spPr>
          <a:xfrm>
            <a:off x="365724" y="4966139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are true friends so important?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6" grpId="1"/>
      <p:bldP build="p" bldLvl="5" animBg="1" rev="0" advAuto="0" spid="168" grpId="3"/>
      <p:bldP build="p" bldLvl="5" animBg="1" rev="0" advAuto="0" spid="170" grpId="5"/>
      <p:bldP build="p" bldLvl="5" animBg="1" rev="0" advAuto="0" spid="167" grpId="2"/>
      <p:bldP build="p" bldLvl="5" animBg="1" rev="0" advAuto="0" spid="169" grpId="4"/>
      <p:bldP build="p" bldLvl="5" animBg="1" rev="0" advAuto="0" spid="171" grpId="6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shutterstock_521797837-small.jpg"/>
          <p:cNvPicPr>
            <a:picLocks noChangeAspect="1"/>
          </p:cNvPicPr>
          <p:nvPr/>
        </p:nvPicPr>
        <p:blipFill>
          <a:blip r:embed="rId2">
            <a:alphaModFix amt="49579"/>
            <a:extLst/>
          </a:blip>
          <a:stretch>
            <a:fillRect/>
          </a:stretch>
        </p:blipFill>
        <p:spPr>
          <a:xfrm>
            <a:off x="-1196778" y="-5675"/>
            <a:ext cx="14789429" cy="9860823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hape 174"/>
          <p:cNvSpPr/>
          <p:nvPr/>
        </p:nvSpPr>
        <p:spPr>
          <a:xfrm>
            <a:off x="587364" y="343182"/>
            <a:ext cx="11830073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Paper Clip, Eraser, Penny</a:t>
            </a:r>
          </a:p>
        </p:txBody>
      </p:sp>
      <p:sp>
        <p:nvSpPr>
          <p:cNvPr id="175" name="Shape 175"/>
          <p:cNvSpPr/>
          <p:nvPr/>
        </p:nvSpPr>
        <p:spPr>
          <a:xfrm>
            <a:off x="578751" y="2252721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One volunteer come to the front of the room.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5" grpId="1"/>
    </p:bld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